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1"/>
  </p:notesMasterIdLst>
  <p:sldIdLst>
    <p:sldId id="256" r:id="rId2"/>
    <p:sldId id="266" r:id="rId3"/>
    <p:sldId id="270" r:id="rId4"/>
    <p:sldId id="283" r:id="rId5"/>
    <p:sldId id="271" r:id="rId6"/>
    <p:sldId id="272" r:id="rId7"/>
    <p:sldId id="273" r:id="rId8"/>
    <p:sldId id="269" r:id="rId9"/>
    <p:sldId id="274" r:id="rId10"/>
    <p:sldId id="267" r:id="rId11"/>
    <p:sldId id="275" r:id="rId12"/>
    <p:sldId id="276" r:id="rId13"/>
    <p:sldId id="277" r:id="rId14"/>
    <p:sldId id="278" r:id="rId15"/>
    <p:sldId id="279" r:id="rId16"/>
    <p:sldId id="280" r:id="rId17"/>
    <p:sldId id="281" r:id="rId18"/>
    <p:sldId id="268" r:id="rId19"/>
    <p:sldId id="282"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0E6141-0542-4DF1-8D78-8D96C370E83B}" type="datetimeFigureOut">
              <a:rPr lang="fr-FR" smtClean="0"/>
              <a:t>24/01/2022</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44718B-B13E-4FC8-8E0C-C2CC455E4987}" type="slidenum">
              <a:rPr lang="fr-FR" smtClean="0"/>
              <a:t>‹N°›</a:t>
            </a:fld>
            <a:endParaRPr lang="fr-FR"/>
          </a:p>
        </p:txBody>
      </p:sp>
    </p:spTree>
    <p:extLst>
      <p:ext uri="{BB962C8B-B14F-4D97-AF65-F5344CB8AC3E}">
        <p14:creationId xmlns:p14="http://schemas.microsoft.com/office/powerpoint/2010/main" val="2340874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fr-FR"/>
              <a:t>Modifiez le style du titre</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7694B72F-B89D-49B0-BA52-2B3AEC915CEE}" type="datetimeFigureOut">
              <a:rPr lang="fr-FR" smtClean="0"/>
              <a:t>24/01/2022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517245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fr-FR"/>
              <a:t>Modifiez le style du titre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694B72F-B89D-49B0-BA52-2B3AEC915CEE}" type="datetimeFigureOut">
              <a:rPr lang="fr-FR" smtClean="0"/>
              <a:t>24/01/2022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1398571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fr-FR"/>
              <a:t>Modifiez le style du titre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694B72F-B89D-49B0-BA52-2B3AEC915CEE}" type="datetimeFigureOut">
              <a:rPr lang="fr-FR" smtClean="0"/>
              <a:t>24/01/2022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17986123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fr-FR"/>
              <a:t>Modifiez le style du titre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694B72F-B89D-49B0-BA52-2B3AEC915CEE}" type="datetimeFigureOut">
              <a:rPr lang="fr-FR" smtClean="0"/>
              <a:t>24/01/2022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B79C4E6-7A59-428B-801E-E74FE89E3053}" type="slidenum">
              <a:rPr lang="fr-FR" smtClean="0"/>
              <a:t>‹N°›</a:t>
            </a:fld>
            <a:endParaRPr lang="fr-FR"/>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429485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fr-FR"/>
              <a:t>Modifiez le style du titre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694B72F-B89D-49B0-BA52-2B3AEC915CEE}" type="datetimeFigureOut">
              <a:rPr lang="fr-FR" smtClean="0"/>
              <a:t>24/01/2022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4436317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fr-FR"/>
              <a:t>Modifiez le style du titre</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3" name="Date Placeholder 2"/>
          <p:cNvSpPr>
            <a:spLocks noGrp="1"/>
          </p:cNvSpPr>
          <p:nvPr>
            <p:ph type="dt" sz="half" idx="10"/>
          </p:nvPr>
        </p:nvSpPr>
        <p:spPr/>
        <p:txBody>
          <a:bodyPr/>
          <a:lstStyle/>
          <a:p>
            <a:fld id="{7694B72F-B89D-49B0-BA52-2B3AEC915CEE}" type="datetimeFigureOut">
              <a:rPr lang="fr-FR" smtClean="0"/>
              <a:t>24/01/2022</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7266203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fr-FR"/>
              <a:t>Modifiez le style du titre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3" name="Date Placeholder 2"/>
          <p:cNvSpPr>
            <a:spLocks noGrp="1"/>
          </p:cNvSpPr>
          <p:nvPr>
            <p:ph type="dt" sz="half" idx="10"/>
          </p:nvPr>
        </p:nvSpPr>
        <p:spPr/>
        <p:txBody>
          <a:bodyPr/>
          <a:lstStyle/>
          <a:p>
            <a:fld id="{7694B72F-B89D-49B0-BA52-2B3AEC915CEE}" type="datetimeFigureOut">
              <a:rPr lang="fr-FR" smtClean="0"/>
              <a:t>24/01/2022</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33250366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694B72F-B89D-49B0-BA52-2B3AEC915CEE}" type="datetimeFigureOut">
              <a:rPr lang="fr-FR" smtClean="0"/>
              <a:t>24/01/2022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7684634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fr-FR"/>
              <a:t>Modifiez le style du titre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694B72F-B89D-49B0-BA52-2B3AEC915CEE}" type="datetimeFigureOut">
              <a:rPr lang="fr-FR" smtClean="0"/>
              <a:t>24/01/2022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369255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694B72F-B89D-49B0-BA52-2B3AEC915CEE}" type="datetimeFigureOut">
              <a:rPr lang="fr-FR" smtClean="0"/>
              <a:t>24/01/2022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370450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fr-FR"/>
              <a:t>Modifiez le style du titre</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7694B72F-B89D-49B0-BA52-2B3AEC915CEE}" type="datetimeFigureOut">
              <a:rPr lang="fr-FR" smtClean="0"/>
              <a:t>24/01/2022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854065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7694B72F-B89D-49B0-BA52-2B3AEC915CEE}" type="datetimeFigureOut">
              <a:rPr lang="fr-FR" smtClean="0"/>
              <a:t>24/01/2022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158458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7694B72F-B89D-49B0-BA52-2B3AEC915CEE}" type="datetimeFigureOut">
              <a:rPr lang="fr-FR" smtClean="0"/>
              <a:t>24/01/2022</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973331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7694B72F-B89D-49B0-BA52-2B3AEC915CEE}" type="datetimeFigureOut">
              <a:rPr lang="fr-FR" smtClean="0"/>
              <a:t>24/01/2022</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572955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94B72F-B89D-49B0-BA52-2B3AEC915CEE}" type="datetimeFigureOut">
              <a:rPr lang="fr-FR" smtClean="0"/>
              <a:t>24/01/2022</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4201032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fr-FR"/>
              <a:t>Modifiez le style du titre</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694B72F-B89D-49B0-BA52-2B3AEC915CEE}" type="datetimeFigureOut">
              <a:rPr lang="fr-FR" smtClean="0"/>
              <a:t>24/01/2022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4130718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fr-FR"/>
              <a:t>Modifiez le style du titre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694B72F-B89D-49B0-BA52-2B3AEC915CEE}" type="datetimeFigureOut">
              <a:rPr lang="fr-FR" smtClean="0"/>
              <a:t>24/01/2022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B79C4E6-7A59-428B-801E-E74FE89E3053}" type="slidenum">
              <a:rPr lang="fr-FR" smtClean="0"/>
              <a:t>‹N°›</a:t>
            </a:fld>
            <a:endParaRPr lang="fr-FR"/>
          </a:p>
        </p:txBody>
      </p:sp>
    </p:spTree>
    <p:extLst>
      <p:ext uri="{BB962C8B-B14F-4D97-AF65-F5344CB8AC3E}">
        <p14:creationId xmlns:p14="http://schemas.microsoft.com/office/powerpoint/2010/main" val="1719564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7694B72F-B89D-49B0-BA52-2B3AEC915CEE}" type="datetimeFigureOut">
              <a:rPr lang="fr-FR" smtClean="0"/>
              <a:t>24/01/2022</a:t>
            </a:fld>
            <a:endParaRPr lang="fr-FR"/>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fr-FR"/>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2B79C4E6-7A59-428B-801E-E74FE89E3053}" type="slidenum">
              <a:rPr lang="fr-FR" smtClean="0"/>
              <a:t>‹N°›</a:t>
            </a:fld>
            <a:endParaRPr lang="fr-FR"/>
          </a:p>
        </p:txBody>
      </p:sp>
    </p:spTree>
    <p:extLst>
      <p:ext uri="{BB962C8B-B14F-4D97-AF65-F5344CB8AC3E}">
        <p14:creationId xmlns:p14="http://schemas.microsoft.com/office/powerpoint/2010/main" val="3044387243"/>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A80167-C86D-44F5-BED0-0048DE4D8693}"/>
              </a:ext>
            </a:extLst>
          </p:cNvPr>
          <p:cNvSpPr>
            <a:spLocks noGrp="1"/>
          </p:cNvSpPr>
          <p:nvPr>
            <p:ph type="ctrTitle"/>
          </p:nvPr>
        </p:nvSpPr>
        <p:spPr>
          <a:xfrm>
            <a:off x="740379" y="747240"/>
            <a:ext cx="4621734" cy="3107184"/>
          </a:xfrm>
        </p:spPr>
        <p:txBody>
          <a:bodyPr>
            <a:normAutofit/>
          </a:bodyPr>
          <a:lstStyle/>
          <a:p>
            <a:r>
              <a:rPr lang="fr-FR" sz="3200" dirty="0">
                <a:effectLst/>
              </a:rPr>
              <a:t>« Géographes et savoirs géographiques en Europe entre 1750 et 1850 : régimes de scientificité, production et légitimation scientifique »</a:t>
            </a:r>
            <a:endParaRPr lang="fr-FR" sz="3200" dirty="0"/>
          </a:p>
        </p:txBody>
      </p:sp>
      <p:sp>
        <p:nvSpPr>
          <p:cNvPr id="3" name="Sous-titre 2">
            <a:extLst>
              <a:ext uri="{FF2B5EF4-FFF2-40B4-BE49-F238E27FC236}">
                <a16:creationId xmlns:a16="http://schemas.microsoft.com/office/drawing/2014/main" id="{FBB3E33F-81C4-4C81-9628-C15DC24D5F5E}"/>
              </a:ext>
            </a:extLst>
          </p:cNvPr>
          <p:cNvSpPr>
            <a:spLocks noGrp="1"/>
          </p:cNvSpPr>
          <p:nvPr>
            <p:ph type="subTitle" idx="1"/>
          </p:nvPr>
        </p:nvSpPr>
        <p:spPr>
          <a:xfrm>
            <a:off x="145574" y="5456237"/>
            <a:ext cx="5580523" cy="1049867"/>
          </a:xfrm>
        </p:spPr>
        <p:txBody>
          <a:bodyPr>
            <a:normAutofit fontScale="85000" lnSpcReduction="10000"/>
          </a:bodyPr>
          <a:lstStyle/>
          <a:p>
            <a:r>
              <a:rPr lang="fr-FR" dirty="0"/>
              <a:t>Séminaire ENS de Lyon – 24 janvier 2022</a:t>
            </a:r>
          </a:p>
          <a:p>
            <a:r>
              <a:rPr lang="fr-FR" dirty="0"/>
              <a:t>Laura Péaud</a:t>
            </a:r>
          </a:p>
          <a:p>
            <a:r>
              <a:rPr lang="fr-FR" dirty="0"/>
              <a:t>Laura.Peaud@univ-grenoble-alpes.fr</a:t>
            </a:r>
          </a:p>
        </p:txBody>
      </p:sp>
      <p:pic>
        <p:nvPicPr>
          <p:cNvPr id="4" name="Image 3">
            <a:extLst>
              <a:ext uri="{FF2B5EF4-FFF2-40B4-BE49-F238E27FC236}">
                <a16:creationId xmlns:a16="http://schemas.microsoft.com/office/drawing/2014/main" id="{26208BD0-E20F-4BD8-A97C-17182BBAC4ED}"/>
              </a:ext>
            </a:extLst>
          </p:cNvPr>
          <p:cNvPicPr>
            <a:picLocks noChangeAspect="1"/>
          </p:cNvPicPr>
          <p:nvPr/>
        </p:nvPicPr>
        <p:blipFill>
          <a:blip r:embed="rId2"/>
          <a:stretch>
            <a:fillRect/>
          </a:stretch>
        </p:blipFill>
        <p:spPr>
          <a:xfrm>
            <a:off x="6383353" y="747240"/>
            <a:ext cx="4858428" cy="4105848"/>
          </a:xfrm>
          <a:prstGeom prst="rect">
            <a:avLst/>
          </a:prstGeom>
        </p:spPr>
      </p:pic>
      <p:sp>
        <p:nvSpPr>
          <p:cNvPr id="5" name="ZoneTexte 4">
            <a:extLst>
              <a:ext uri="{FF2B5EF4-FFF2-40B4-BE49-F238E27FC236}">
                <a16:creationId xmlns:a16="http://schemas.microsoft.com/office/drawing/2014/main" id="{6DF2B585-8FC6-4B35-85BB-791E6CFAFAFC}"/>
              </a:ext>
            </a:extLst>
          </p:cNvPr>
          <p:cNvSpPr txBox="1"/>
          <p:nvPr/>
        </p:nvSpPr>
        <p:spPr>
          <a:xfrm>
            <a:off x="7430609" y="4853088"/>
            <a:ext cx="2809102" cy="307777"/>
          </a:xfrm>
          <a:prstGeom prst="rect">
            <a:avLst/>
          </a:prstGeom>
          <a:noFill/>
        </p:spPr>
        <p:txBody>
          <a:bodyPr wrap="none" rtlCol="0">
            <a:spAutoFit/>
          </a:bodyPr>
          <a:lstStyle/>
          <a:p>
            <a:r>
              <a:rPr lang="fr-FR" sz="1400" dirty="0"/>
              <a:t>Carte de Karl Ritter, Europa, 1806</a:t>
            </a:r>
          </a:p>
        </p:txBody>
      </p:sp>
    </p:spTree>
    <p:extLst>
      <p:ext uri="{BB962C8B-B14F-4D97-AF65-F5344CB8AC3E}">
        <p14:creationId xmlns:p14="http://schemas.microsoft.com/office/powerpoint/2010/main" val="93033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2F108C-3A29-4268-BAB9-60BB3E870758}"/>
              </a:ext>
            </a:extLst>
          </p:cNvPr>
          <p:cNvSpPr>
            <a:spLocks noGrp="1"/>
          </p:cNvSpPr>
          <p:nvPr>
            <p:ph type="title"/>
          </p:nvPr>
        </p:nvSpPr>
        <p:spPr>
          <a:xfrm>
            <a:off x="294774" y="2258373"/>
            <a:ext cx="11602452" cy="1828813"/>
          </a:xfrm>
        </p:spPr>
        <p:txBody>
          <a:bodyPr>
            <a:normAutofit/>
          </a:bodyPr>
          <a:lstStyle/>
          <a:p>
            <a:r>
              <a:rPr lang="fr-FR" dirty="0"/>
              <a:t>2. Le premier 19</a:t>
            </a:r>
            <a:r>
              <a:rPr lang="fr-FR" baseline="30000" dirty="0"/>
              <a:t>ème</a:t>
            </a:r>
            <a:r>
              <a:rPr lang="fr-FR" dirty="0"/>
              <a:t> siècle : vers une géographie robuste et reconnue (1800-1850)</a:t>
            </a:r>
          </a:p>
        </p:txBody>
      </p:sp>
    </p:spTree>
    <p:extLst>
      <p:ext uri="{BB962C8B-B14F-4D97-AF65-F5344CB8AC3E}">
        <p14:creationId xmlns:p14="http://schemas.microsoft.com/office/powerpoint/2010/main" val="3561656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75926A-6A0E-4EF4-BCFD-AF2ADCFC258F}"/>
              </a:ext>
            </a:extLst>
          </p:cNvPr>
          <p:cNvSpPr>
            <a:spLocks noGrp="1"/>
          </p:cNvSpPr>
          <p:nvPr>
            <p:ph type="title"/>
          </p:nvPr>
        </p:nvSpPr>
        <p:spPr/>
        <p:txBody>
          <a:bodyPr>
            <a:normAutofit fontScale="90000"/>
          </a:bodyPr>
          <a:lstStyle/>
          <a:p>
            <a:r>
              <a:rPr lang="fr-FR" dirty="0"/>
              <a:t>2.1 Une augmentation de la demande de savoirs géographiques</a:t>
            </a:r>
          </a:p>
        </p:txBody>
      </p:sp>
      <p:sp>
        <p:nvSpPr>
          <p:cNvPr id="6" name="Espace réservé du contenu 5">
            <a:extLst>
              <a:ext uri="{FF2B5EF4-FFF2-40B4-BE49-F238E27FC236}">
                <a16:creationId xmlns:a16="http://schemas.microsoft.com/office/drawing/2014/main" id="{58D9F8BE-6FAF-42B8-9614-389F600440B8}"/>
              </a:ext>
            </a:extLst>
          </p:cNvPr>
          <p:cNvSpPr>
            <a:spLocks noGrp="1"/>
          </p:cNvSpPr>
          <p:nvPr>
            <p:ph sz="half" idx="1"/>
          </p:nvPr>
        </p:nvSpPr>
        <p:spPr>
          <a:xfrm>
            <a:off x="913795" y="1949522"/>
            <a:ext cx="5060497" cy="4058750"/>
          </a:xfrm>
        </p:spPr>
        <p:txBody>
          <a:bodyPr/>
          <a:lstStyle/>
          <a:p>
            <a:r>
              <a:rPr lang="fr-FR"/>
              <a:t>Des contextes nationaux différents, mais marqués par le renforcement du processus de nationalisation</a:t>
            </a:r>
          </a:p>
          <a:p>
            <a:pPr lvl="1"/>
            <a:r>
              <a:rPr lang="fr-FR"/>
              <a:t>Période révolutionnaire et napoléonienne</a:t>
            </a:r>
          </a:p>
          <a:p>
            <a:pPr lvl="1"/>
            <a:r>
              <a:rPr lang="fr-FR"/>
              <a:t>Transformation des institutions prussiennes</a:t>
            </a:r>
          </a:p>
          <a:p>
            <a:pPr lvl="1"/>
            <a:r>
              <a:rPr lang="fr-FR"/>
              <a:t>Développement du mouvement colonial en Grande-Bretagne</a:t>
            </a:r>
            <a:endParaRPr lang="fr-FR" dirty="0"/>
          </a:p>
        </p:txBody>
      </p:sp>
      <p:pic>
        <p:nvPicPr>
          <p:cNvPr id="8" name="Espace réservé du contenu 7">
            <a:extLst>
              <a:ext uri="{FF2B5EF4-FFF2-40B4-BE49-F238E27FC236}">
                <a16:creationId xmlns:a16="http://schemas.microsoft.com/office/drawing/2014/main" id="{E1F5DD23-2B72-4C4A-A630-B2A90A30E536}"/>
              </a:ext>
            </a:extLst>
          </p:cNvPr>
          <p:cNvPicPr>
            <a:picLocks noGrp="1" noChangeAspect="1"/>
          </p:cNvPicPr>
          <p:nvPr>
            <p:ph sz="half" idx="2"/>
          </p:nvPr>
        </p:nvPicPr>
        <p:blipFill>
          <a:blip r:embed="rId2"/>
          <a:stretch>
            <a:fillRect/>
          </a:stretch>
        </p:blipFill>
        <p:spPr>
          <a:xfrm>
            <a:off x="6410910" y="1949522"/>
            <a:ext cx="5065712" cy="3624603"/>
          </a:xfrm>
          <a:prstGeom prst="rect">
            <a:avLst/>
          </a:prstGeom>
        </p:spPr>
      </p:pic>
      <p:sp>
        <p:nvSpPr>
          <p:cNvPr id="9" name="Rectangle 8">
            <a:extLst>
              <a:ext uri="{FF2B5EF4-FFF2-40B4-BE49-F238E27FC236}">
                <a16:creationId xmlns:a16="http://schemas.microsoft.com/office/drawing/2014/main" id="{763FD412-328E-4FD2-A165-883033D7215C}"/>
              </a:ext>
            </a:extLst>
          </p:cNvPr>
          <p:cNvSpPr/>
          <p:nvPr/>
        </p:nvSpPr>
        <p:spPr>
          <a:xfrm>
            <a:off x="6217710" y="5685106"/>
            <a:ext cx="5589279" cy="646331"/>
          </a:xfrm>
          <a:prstGeom prst="rect">
            <a:avLst/>
          </a:prstGeom>
        </p:spPr>
        <p:txBody>
          <a:bodyPr wrap="square">
            <a:spAutoFit/>
          </a:bodyPr>
          <a:lstStyle/>
          <a:p>
            <a:r>
              <a:rPr lang="fr-FR" dirty="0">
                <a:latin typeface="LiberationSerif"/>
              </a:rPr>
              <a:t>Le </a:t>
            </a:r>
            <a:r>
              <a:rPr lang="fr-FR" dirty="0" err="1">
                <a:latin typeface="LiberationSerif"/>
              </a:rPr>
              <a:t>general</a:t>
            </a:r>
            <a:r>
              <a:rPr lang="fr-FR" dirty="0">
                <a:latin typeface="LiberationSerif"/>
              </a:rPr>
              <a:t> Bonaparte s’entretient a bord de l’Orient avec les savants de l’</a:t>
            </a:r>
            <a:r>
              <a:rPr lang="fr-FR" dirty="0" err="1">
                <a:latin typeface="LiberationSerif"/>
              </a:rPr>
              <a:t>expedition</a:t>
            </a:r>
            <a:r>
              <a:rPr lang="fr-FR" dirty="0">
                <a:latin typeface="LiberationSerif"/>
              </a:rPr>
              <a:t> d’Egypte, </a:t>
            </a:r>
            <a:r>
              <a:rPr lang="fr-FR" dirty="0" err="1">
                <a:latin typeface="LiberationSerif"/>
              </a:rPr>
              <a:t>Potrelle</a:t>
            </a:r>
            <a:r>
              <a:rPr lang="fr-FR" dirty="0">
                <a:latin typeface="LiberationSerif"/>
              </a:rPr>
              <a:t> (1798 )</a:t>
            </a:r>
            <a:endParaRPr lang="fr-FR" dirty="0"/>
          </a:p>
        </p:txBody>
      </p:sp>
    </p:spTree>
    <p:extLst>
      <p:ext uri="{BB962C8B-B14F-4D97-AF65-F5344CB8AC3E}">
        <p14:creationId xmlns:p14="http://schemas.microsoft.com/office/powerpoint/2010/main" val="567822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467EAD-1D8C-47E8-B813-DC6BD5A00C4B}"/>
              </a:ext>
            </a:extLst>
          </p:cNvPr>
          <p:cNvSpPr>
            <a:spLocks noGrp="1"/>
          </p:cNvSpPr>
          <p:nvPr>
            <p:ph type="title"/>
          </p:nvPr>
        </p:nvSpPr>
        <p:spPr>
          <a:xfrm>
            <a:off x="913795" y="288758"/>
            <a:ext cx="6032437" cy="1291292"/>
          </a:xfrm>
        </p:spPr>
        <p:txBody>
          <a:bodyPr>
            <a:normAutofit fontScale="90000"/>
          </a:bodyPr>
          <a:lstStyle/>
          <a:p>
            <a:r>
              <a:rPr lang="fr-FR" dirty="0"/>
              <a:t>2.2 Institutionnalisation de la discipline géographique</a:t>
            </a:r>
          </a:p>
        </p:txBody>
      </p:sp>
      <p:sp>
        <p:nvSpPr>
          <p:cNvPr id="3" name="Espace réservé du contenu 2">
            <a:extLst>
              <a:ext uri="{FF2B5EF4-FFF2-40B4-BE49-F238E27FC236}">
                <a16:creationId xmlns:a16="http://schemas.microsoft.com/office/drawing/2014/main" id="{401379BE-C2A2-4CD4-BD6A-CDDA8F0A312D}"/>
              </a:ext>
            </a:extLst>
          </p:cNvPr>
          <p:cNvSpPr>
            <a:spLocks noGrp="1"/>
          </p:cNvSpPr>
          <p:nvPr>
            <p:ph sz="half" idx="1"/>
          </p:nvPr>
        </p:nvSpPr>
        <p:spPr>
          <a:xfrm>
            <a:off x="576911" y="2117459"/>
            <a:ext cx="5060497" cy="4058750"/>
          </a:xfrm>
        </p:spPr>
        <p:txBody>
          <a:bodyPr/>
          <a:lstStyle/>
          <a:p>
            <a:r>
              <a:rPr lang="fr-FR" dirty="0"/>
              <a:t>La création des sociétés de géographie</a:t>
            </a:r>
          </a:p>
          <a:p>
            <a:pPr lvl="1"/>
            <a:r>
              <a:rPr lang="fr-FR" dirty="0"/>
              <a:t>1821 à Paris</a:t>
            </a:r>
          </a:p>
          <a:p>
            <a:pPr lvl="1"/>
            <a:r>
              <a:rPr lang="fr-FR" dirty="0"/>
              <a:t>1828 à Berlin</a:t>
            </a:r>
          </a:p>
          <a:p>
            <a:pPr lvl="1"/>
            <a:r>
              <a:rPr lang="fr-FR" dirty="0"/>
              <a:t>1830 à Londres</a:t>
            </a:r>
          </a:p>
          <a:p>
            <a:r>
              <a:rPr lang="fr-FR" dirty="0"/>
              <a:t>Des pivots pour la production et la circulation de l’information géographique</a:t>
            </a:r>
          </a:p>
        </p:txBody>
      </p:sp>
      <p:pic>
        <p:nvPicPr>
          <p:cNvPr id="5" name="Espace réservé du contenu 4">
            <a:extLst>
              <a:ext uri="{FF2B5EF4-FFF2-40B4-BE49-F238E27FC236}">
                <a16:creationId xmlns:a16="http://schemas.microsoft.com/office/drawing/2014/main" id="{B41BA497-A7DA-4280-BA12-344B782F0082}"/>
              </a:ext>
            </a:extLst>
          </p:cNvPr>
          <p:cNvPicPr>
            <a:picLocks noGrp="1" noChangeAspect="1"/>
          </p:cNvPicPr>
          <p:nvPr>
            <p:ph sz="half" idx="2"/>
          </p:nvPr>
        </p:nvPicPr>
        <p:blipFill>
          <a:blip r:embed="rId2"/>
          <a:stretch>
            <a:fillRect/>
          </a:stretch>
        </p:blipFill>
        <p:spPr>
          <a:xfrm>
            <a:off x="7571874" y="288758"/>
            <a:ext cx="4415020" cy="6297680"/>
          </a:xfrm>
          <a:prstGeom prst="rect">
            <a:avLst/>
          </a:prstGeom>
        </p:spPr>
      </p:pic>
    </p:spTree>
    <p:extLst>
      <p:ext uri="{BB962C8B-B14F-4D97-AF65-F5344CB8AC3E}">
        <p14:creationId xmlns:p14="http://schemas.microsoft.com/office/powerpoint/2010/main" val="2764456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467EAD-1D8C-47E8-B813-DC6BD5A00C4B}"/>
              </a:ext>
            </a:extLst>
          </p:cNvPr>
          <p:cNvSpPr>
            <a:spLocks noGrp="1"/>
          </p:cNvSpPr>
          <p:nvPr>
            <p:ph type="title"/>
          </p:nvPr>
        </p:nvSpPr>
        <p:spPr>
          <a:xfrm>
            <a:off x="913795" y="288758"/>
            <a:ext cx="11005489" cy="1291292"/>
          </a:xfrm>
        </p:spPr>
        <p:txBody>
          <a:bodyPr>
            <a:normAutofit fontScale="90000"/>
          </a:bodyPr>
          <a:lstStyle/>
          <a:p>
            <a:r>
              <a:rPr lang="fr-FR" dirty="0"/>
              <a:t>2.2 Institutionnalisation de la discipline géographique</a:t>
            </a:r>
          </a:p>
        </p:txBody>
      </p:sp>
      <p:sp>
        <p:nvSpPr>
          <p:cNvPr id="3" name="Espace réservé du contenu 2">
            <a:extLst>
              <a:ext uri="{FF2B5EF4-FFF2-40B4-BE49-F238E27FC236}">
                <a16:creationId xmlns:a16="http://schemas.microsoft.com/office/drawing/2014/main" id="{401379BE-C2A2-4CD4-BD6A-CDDA8F0A312D}"/>
              </a:ext>
            </a:extLst>
          </p:cNvPr>
          <p:cNvSpPr>
            <a:spLocks noGrp="1"/>
          </p:cNvSpPr>
          <p:nvPr>
            <p:ph sz="half" idx="1"/>
          </p:nvPr>
        </p:nvSpPr>
        <p:spPr>
          <a:xfrm>
            <a:off x="352230" y="1927443"/>
            <a:ext cx="5637408" cy="4740541"/>
          </a:xfrm>
        </p:spPr>
        <p:txBody>
          <a:bodyPr>
            <a:normAutofit fontScale="92500" lnSpcReduction="10000"/>
          </a:bodyPr>
          <a:lstStyle/>
          <a:p>
            <a:r>
              <a:rPr lang="fr-FR" dirty="0"/>
              <a:t>La création des sociétés de géographie</a:t>
            </a:r>
          </a:p>
          <a:p>
            <a:pPr lvl="1"/>
            <a:r>
              <a:rPr lang="fr-FR" dirty="0"/>
              <a:t>Des lieux de sociabilité: </a:t>
            </a:r>
          </a:p>
          <a:p>
            <a:pPr marL="450000" lvl="1" indent="0">
              <a:buNone/>
            </a:pPr>
            <a:r>
              <a:rPr lang="fr-FR" dirty="0">
                <a:effectLst/>
              </a:rPr>
              <a:t>« Dans l'article 4 du règlement arrêté par cette Société, à sa seconde séance, il est dit : Les Étrangers sont admis au même titre que les </a:t>
            </a:r>
            <a:r>
              <a:rPr lang="fr-FR" dirty="0" err="1">
                <a:effectLst/>
              </a:rPr>
              <a:t>Régnicoles</a:t>
            </a:r>
            <a:r>
              <a:rPr lang="fr-FR" dirty="0">
                <a:effectLst/>
              </a:rPr>
              <a:t>. L'article 3 du même règlement porte que les personnes qui se sont déclarées Souscripteurs jusqu'à la nomination de la Commission Centrale, forment la Société de Géographie. Tous ceux qui veulent concourir au but que se propose la Société, qui veulent participer à ses travaux, et qui partagent les espérances qu'elle a conçues dans le zèle et les lumières des Hommes éclairés de toute l'Europe, sont prévenus que la Société se réunira le 15 décembre prochain, à huit heures du soir, dans une des salles de l'Hôtel de Ville, pour se constituer définitivement en nommant, aux termes de son Règlement, son Bureau et sa Commission centrale. » (BSGP, 1822 (S1, T1) : 2-3)</a:t>
            </a:r>
          </a:p>
          <a:p>
            <a:pPr lvl="1"/>
            <a:endParaRPr lang="fr-FR" dirty="0"/>
          </a:p>
        </p:txBody>
      </p:sp>
      <p:pic>
        <p:nvPicPr>
          <p:cNvPr id="7" name="Espace réservé du contenu 6">
            <a:extLst>
              <a:ext uri="{FF2B5EF4-FFF2-40B4-BE49-F238E27FC236}">
                <a16:creationId xmlns:a16="http://schemas.microsoft.com/office/drawing/2014/main" id="{DC40841A-6336-40D3-9EF7-0C94390CC7F0}"/>
              </a:ext>
            </a:extLst>
          </p:cNvPr>
          <p:cNvPicPr>
            <a:picLocks noGrp="1" noChangeAspect="1"/>
          </p:cNvPicPr>
          <p:nvPr>
            <p:ph sz="half" idx="2"/>
          </p:nvPr>
        </p:nvPicPr>
        <p:blipFill>
          <a:blip r:embed="rId2"/>
          <a:stretch>
            <a:fillRect/>
          </a:stretch>
        </p:blipFill>
        <p:spPr>
          <a:xfrm>
            <a:off x="6202363" y="1927443"/>
            <a:ext cx="5867342" cy="4248765"/>
          </a:xfrm>
          <a:prstGeom prst="rect">
            <a:avLst/>
          </a:prstGeom>
        </p:spPr>
      </p:pic>
    </p:spTree>
    <p:extLst>
      <p:ext uri="{BB962C8B-B14F-4D97-AF65-F5344CB8AC3E}">
        <p14:creationId xmlns:p14="http://schemas.microsoft.com/office/powerpoint/2010/main" val="4196972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467EAD-1D8C-47E8-B813-DC6BD5A00C4B}"/>
              </a:ext>
            </a:extLst>
          </p:cNvPr>
          <p:cNvSpPr>
            <a:spLocks noGrp="1"/>
          </p:cNvSpPr>
          <p:nvPr>
            <p:ph type="title"/>
          </p:nvPr>
        </p:nvSpPr>
        <p:spPr>
          <a:xfrm>
            <a:off x="913795" y="288758"/>
            <a:ext cx="11005489" cy="1291292"/>
          </a:xfrm>
        </p:spPr>
        <p:txBody>
          <a:bodyPr>
            <a:normAutofit fontScale="90000"/>
          </a:bodyPr>
          <a:lstStyle/>
          <a:p>
            <a:r>
              <a:rPr lang="fr-FR" dirty="0"/>
              <a:t>2.2 Institutionnalisation de la discipline géographique</a:t>
            </a:r>
          </a:p>
        </p:txBody>
      </p:sp>
      <p:sp>
        <p:nvSpPr>
          <p:cNvPr id="3" name="Espace réservé du contenu 2">
            <a:extLst>
              <a:ext uri="{FF2B5EF4-FFF2-40B4-BE49-F238E27FC236}">
                <a16:creationId xmlns:a16="http://schemas.microsoft.com/office/drawing/2014/main" id="{401379BE-C2A2-4CD4-BD6A-CDDA8F0A312D}"/>
              </a:ext>
            </a:extLst>
          </p:cNvPr>
          <p:cNvSpPr>
            <a:spLocks noGrp="1"/>
          </p:cNvSpPr>
          <p:nvPr>
            <p:ph sz="half" idx="1"/>
          </p:nvPr>
        </p:nvSpPr>
        <p:spPr>
          <a:xfrm>
            <a:off x="352230" y="1927443"/>
            <a:ext cx="11246212" cy="4740541"/>
          </a:xfrm>
        </p:spPr>
        <p:txBody>
          <a:bodyPr>
            <a:normAutofit/>
          </a:bodyPr>
          <a:lstStyle/>
          <a:p>
            <a:r>
              <a:rPr lang="fr-FR" dirty="0"/>
              <a:t>La création des sociétés de géographie</a:t>
            </a:r>
          </a:p>
          <a:p>
            <a:pPr lvl="1"/>
            <a:r>
              <a:rPr lang="fr-FR" dirty="0"/>
              <a:t>Des lieux d’avancement de la Géographie: </a:t>
            </a:r>
          </a:p>
          <a:p>
            <a:pPr lvl="1"/>
            <a:r>
              <a:rPr lang="fr-FR" dirty="0"/>
              <a:t>Article 1 : ≪ La Société est instituée pour concourir aux progrès de la Géographie ; elle fait entreprendre des Voyages dans les contrées inconnues ; elle propose et décerne des prix ; établit une correspondance avec les Sociétés savantes, les Voyageurs et les Géographes ; publie des relations inédites ainsi que des ouvrages, et fait graver des cartes. ≫ (BSGP : 1822 (S1, T1) : 3)</a:t>
            </a:r>
          </a:p>
          <a:p>
            <a:pPr lvl="1"/>
            <a:r>
              <a:rPr lang="de-DE" dirty="0"/>
              <a:t>Artikel 1 - Der Zweck der Gesellschaft ist </a:t>
            </a:r>
            <a:r>
              <a:rPr lang="de-DE" dirty="0" err="1"/>
              <a:t>Beforderung</a:t>
            </a:r>
            <a:r>
              <a:rPr lang="de-DE" dirty="0"/>
              <a:t> der Erdkunde, im weitesten Sinne des Worts, durch freie Mittheilung.</a:t>
            </a:r>
            <a:r>
              <a:rPr lang="de-DE" sz="600" dirty="0"/>
              <a:t>101 </a:t>
            </a:r>
            <a:r>
              <a:rPr lang="de-DE" dirty="0"/>
              <a:t>(BGFE, 1833 (S1, T1) : NP)</a:t>
            </a:r>
            <a:endParaRPr lang="fr-FR" dirty="0"/>
          </a:p>
        </p:txBody>
      </p:sp>
    </p:spTree>
    <p:extLst>
      <p:ext uri="{BB962C8B-B14F-4D97-AF65-F5344CB8AC3E}">
        <p14:creationId xmlns:p14="http://schemas.microsoft.com/office/powerpoint/2010/main" val="8144894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467EAD-1D8C-47E8-B813-DC6BD5A00C4B}"/>
              </a:ext>
            </a:extLst>
          </p:cNvPr>
          <p:cNvSpPr>
            <a:spLocks noGrp="1"/>
          </p:cNvSpPr>
          <p:nvPr>
            <p:ph type="title"/>
          </p:nvPr>
        </p:nvSpPr>
        <p:spPr>
          <a:xfrm>
            <a:off x="913795" y="288758"/>
            <a:ext cx="11005489" cy="1291292"/>
          </a:xfrm>
        </p:spPr>
        <p:txBody>
          <a:bodyPr>
            <a:normAutofit fontScale="90000"/>
          </a:bodyPr>
          <a:lstStyle/>
          <a:p>
            <a:r>
              <a:rPr lang="fr-FR" dirty="0"/>
              <a:t>2.2 Institutionnalisation de la discipline géographique</a:t>
            </a:r>
          </a:p>
        </p:txBody>
      </p:sp>
      <p:sp>
        <p:nvSpPr>
          <p:cNvPr id="3" name="Espace réservé du contenu 2">
            <a:extLst>
              <a:ext uri="{FF2B5EF4-FFF2-40B4-BE49-F238E27FC236}">
                <a16:creationId xmlns:a16="http://schemas.microsoft.com/office/drawing/2014/main" id="{401379BE-C2A2-4CD4-BD6A-CDDA8F0A312D}"/>
              </a:ext>
            </a:extLst>
          </p:cNvPr>
          <p:cNvSpPr>
            <a:spLocks noGrp="1"/>
          </p:cNvSpPr>
          <p:nvPr>
            <p:ph sz="half" idx="1"/>
          </p:nvPr>
        </p:nvSpPr>
        <p:spPr>
          <a:xfrm>
            <a:off x="779131" y="1873869"/>
            <a:ext cx="5637408" cy="2088532"/>
          </a:xfrm>
        </p:spPr>
        <p:txBody>
          <a:bodyPr>
            <a:normAutofit/>
          </a:bodyPr>
          <a:lstStyle/>
          <a:p>
            <a:r>
              <a:rPr lang="fr-FR"/>
              <a:t>La création de lieux associés</a:t>
            </a:r>
          </a:p>
          <a:p>
            <a:pPr lvl="1"/>
            <a:r>
              <a:rPr lang="fr-FR"/>
              <a:t>Bibliothèques</a:t>
            </a:r>
          </a:p>
          <a:p>
            <a:pPr lvl="1"/>
            <a:r>
              <a:rPr lang="fr-FR"/>
              <a:t>Cartothèques</a:t>
            </a:r>
          </a:p>
          <a:p>
            <a:pPr lvl="1"/>
            <a:r>
              <a:rPr lang="fr-FR"/>
              <a:t>Géoramas</a:t>
            </a:r>
            <a:endParaRPr lang="fr-FR" dirty="0"/>
          </a:p>
        </p:txBody>
      </p:sp>
      <p:pic>
        <p:nvPicPr>
          <p:cNvPr id="6" name="Espace réservé du contenu 5">
            <a:extLst>
              <a:ext uri="{FF2B5EF4-FFF2-40B4-BE49-F238E27FC236}">
                <a16:creationId xmlns:a16="http://schemas.microsoft.com/office/drawing/2014/main" id="{CEBDB8D6-ECB0-4204-8149-ACB68B55E40F}"/>
              </a:ext>
            </a:extLst>
          </p:cNvPr>
          <p:cNvPicPr>
            <a:picLocks noGrp="1" noChangeAspect="1"/>
          </p:cNvPicPr>
          <p:nvPr>
            <p:ph sz="half" idx="2"/>
          </p:nvPr>
        </p:nvPicPr>
        <p:blipFill>
          <a:blip r:embed="rId2"/>
          <a:stretch>
            <a:fillRect/>
          </a:stretch>
        </p:blipFill>
        <p:spPr>
          <a:xfrm>
            <a:off x="6807786" y="1927443"/>
            <a:ext cx="4181057" cy="4633393"/>
          </a:xfrm>
          <a:prstGeom prst="rect">
            <a:avLst/>
          </a:prstGeom>
        </p:spPr>
      </p:pic>
      <p:sp>
        <p:nvSpPr>
          <p:cNvPr id="8" name="Rectangle 7">
            <a:extLst>
              <a:ext uri="{FF2B5EF4-FFF2-40B4-BE49-F238E27FC236}">
                <a16:creationId xmlns:a16="http://schemas.microsoft.com/office/drawing/2014/main" id="{1C5CCF9E-72E5-4012-AB8E-AAB2A2A80791}"/>
              </a:ext>
            </a:extLst>
          </p:cNvPr>
          <p:cNvSpPr/>
          <p:nvPr/>
        </p:nvSpPr>
        <p:spPr>
          <a:xfrm>
            <a:off x="3014902" y="6019618"/>
            <a:ext cx="3393493" cy="369332"/>
          </a:xfrm>
          <a:prstGeom prst="rect">
            <a:avLst/>
          </a:prstGeom>
        </p:spPr>
        <p:txBody>
          <a:bodyPr wrap="none">
            <a:spAutoFit/>
          </a:bodyPr>
          <a:lstStyle/>
          <a:p>
            <a:r>
              <a:rPr lang="es-ES" dirty="0">
                <a:latin typeface="LiberationSerif"/>
              </a:rPr>
              <a:t>Le georama de Guérin, Paris, 1844</a:t>
            </a:r>
            <a:endParaRPr lang="fr-FR" dirty="0"/>
          </a:p>
        </p:txBody>
      </p:sp>
    </p:spTree>
    <p:extLst>
      <p:ext uri="{BB962C8B-B14F-4D97-AF65-F5344CB8AC3E}">
        <p14:creationId xmlns:p14="http://schemas.microsoft.com/office/powerpoint/2010/main" val="21655538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7567BA9-412F-4390-A510-5C288AF78D3C}"/>
              </a:ext>
            </a:extLst>
          </p:cNvPr>
          <p:cNvSpPr>
            <a:spLocks noGrp="1"/>
          </p:cNvSpPr>
          <p:nvPr>
            <p:ph type="title"/>
          </p:nvPr>
        </p:nvSpPr>
        <p:spPr>
          <a:xfrm>
            <a:off x="705853" y="414291"/>
            <a:ext cx="10854667" cy="1334297"/>
          </a:xfrm>
        </p:spPr>
        <p:txBody>
          <a:bodyPr>
            <a:normAutofit/>
          </a:bodyPr>
          <a:lstStyle/>
          <a:p>
            <a:r>
              <a:rPr lang="fr-FR" dirty="0"/>
              <a:t>2.3 Fonder l’identité de la géographie</a:t>
            </a:r>
          </a:p>
        </p:txBody>
      </p:sp>
      <p:sp>
        <p:nvSpPr>
          <p:cNvPr id="3" name="Espace réservé du contenu 2">
            <a:extLst>
              <a:ext uri="{FF2B5EF4-FFF2-40B4-BE49-F238E27FC236}">
                <a16:creationId xmlns:a16="http://schemas.microsoft.com/office/drawing/2014/main" id="{D5D563FF-D042-4FB7-AE16-D5537D57E467}"/>
              </a:ext>
            </a:extLst>
          </p:cNvPr>
          <p:cNvSpPr>
            <a:spLocks noGrp="1"/>
          </p:cNvSpPr>
          <p:nvPr>
            <p:ph idx="1"/>
          </p:nvPr>
        </p:nvSpPr>
        <p:spPr>
          <a:xfrm>
            <a:off x="592953" y="1876828"/>
            <a:ext cx="5936905" cy="4058751"/>
          </a:xfrm>
        </p:spPr>
        <p:txBody>
          <a:bodyPr/>
          <a:lstStyle/>
          <a:p>
            <a:r>
              <a:rPr lang="fr-FR" dirty="0"/>
              <a:t>Professionnalisation des figures géographiques</a:t>
            </a:r>
          </a:p>
          <a:p>
            <a:r>
              <a:rPr lang="fr-FR" dirty="0"/>
              <a:t>Professionnalisation des gestes et des pratiques</a:t>
            </a:r>
          </a:p>
          <a:p>
            <a:pPr lvl="1"/>
            <a:r>
              <a:rPr lang="fr-FR" dirty="0"/>
              <a:t>Le recours à l’instrumentation</a:t>
            </a:r>
          </a:p>
          <a:p>
            <a:pPr lvl="1"/>
            <a:r>
              <a:rPr lang="fr-FR" dirty="0"/>
              <a:t>Encadrement des gestes, instructions</a:t>
            </a:r>
          </a:p>
        </p:txBody>
      </p:sp>
      <p:pic>
        <p:nvPicPr>
          <p:cNvPr id="5" name="Image 4">
            <a:extLst>
              <a:ext uri="{FF2B5EF4-FFF2-40B4-BE49-F238E27FC236}">
                <a16:creationId xmlns:a16="http://schemas.microsoft.com/office/drawing/2014/main" id="{EADEB9E7-2BCC-4244-91F1-B27C1E422095}"/>
              </a:ext>
            </a:extLst>
          </p:cNvPr>
          <p:cNvPicPr>
            <a:picLocks noChangeAspect="1"/>
          </p:cNvPicPr>
          <p:nvPr/>
        </p:nvPicPr>
        <p:blipFill>
          <a:blip r:embed="rId2"/>
          <a:stretch>
            <a:fillRect/>
          </a:stretch>
        </p:blipFill>
        <p:spPr>
          <a:xfrm>
            <a:off x="6926979" y="1860736"/>
            <a:ext cx="4709820" cy="3593531"/>
          </a:xfrm>
          <a:prstGeom prst="rect">
            <a:avLst/>
          </a:prstGeom>
        </p:spPr>
      </p:pic>
      <p:sp>
        <p:nvSpPr>
          <p:cNvPr id="8" name="Rectangle 7">
            <a:extLst>
              <a:ext uri="{FF2B5EF4-FFF2-40B4-BE49-F238E27FC236}">
                <a16:creationId xmlns:a16="http://schemas.microsoft.com/office/drawing/2014/main" id="{55F7FA85-B0D2-441D-868B-0697CF26001A}"/>
              </a:ext>
            </a:extLst>
          </p:cNvPr>
          <p:cNvSpPr/>
          <p:nvPr/>
        </p:nvSpPr>
        <p:spPr>
          <a:xfrm>
            <a:off x="7154779" y="5529260"/>
            <a:ext cx="4229278" cy="646331"/>
          </a:xfrm>
          <a:prstGeom prst="rect">
            <a:avLst/>
          </a:prstGeom>
        </p:spPr>
        <p:txBody>
          <a:bodyPr wrap="square">
            <a:spAutoFit/>
          </a:bodyPr>
          <a:lstStyle/>
          <a:p>
            <a:r>
              <a:rPr lang="de-DE" i="1" dirty="0">
                <a:latin typeface="LiberationSerif-Italic"/>
              </a:rPr>
              <a:t>Humboldt und </a:t>
            </a:r>
            <a:r>
              <a:rPr lang="de-DE" i="1" dirty="0" err="1">
                <a:latin typeface="LiberationSerif-Italic"/>
              </a:rPr>
              <a:t>Bonpland</a:t>
            </a:r>
            <a:r>
              <a:rPr lang="de-DE" i="1" dirty="0">
                <a:latin typeface="LiberationSerif-Italic"/>
              </a:rPr>
              <a:t> in ihrer </a:t>
            </a:r>
            <a:r>
              <a:rPr lang="de-DE" i="1" dirty="0" err="1">
                <a:latin typeface="LiberationSerif-Italic"/>
              </a:rPr>
              <a:t>Dschungelhutte</a:t>
            </a:r>
            <a:r>
              <a:rPr lang="de-DE" i="1" dirty="0">
                <a:latin typeface="LiberationSerif-Italic"/>
              </a:rPr>
              <a:t>, </a:t>
            </a:r>
            <a:r>
              <a:rPr lang="de-DE" dirty="0">
                <a:latin typeface="LiberationSerif"/>
              </a:rPr>
              <a:t>Eduard Ender (1822-1883)</a:t>
            </a:r>
            <a:endParaRPr lang="fr-FR" dirty="0"/>
          </a:p>
        </p:txBody>
      </p:sp>
    </p:spTree>
    <p:extLst>
      <p:ext uri="{BB962C8B-B14F-4D97-AF65-F5344CB8AC3E}">
        <p14:creationId xmlns:p14="http://schemas.microsoft.com/office/powerpoint/2010/main" val="2159621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7567BA9-412F-4390-A510-5C288AF78D3C}"/>
              </a:ext>
            </a:extLst>
          </p:cNvPr>
          <p:cNvSpPr>
            <a:spLocks noGrp="1"/>
          </p:cNvSpPr>
          <p:nvPr>
            <p:ph type="title"/>
          </p:nvPr>
        </p:nvSpPr>
        <p:spPr>
          <a:xfrm>
            <a:off x="705853" y="414291"/>
            <a:ext cx="10854667" cy="1334297"/>
          </a:xfrm>
        </p:spPr>
        <p:txBody>
          <a:bodyPr>
            <a:normAutofit/>
          </a:bodyPr>
          <a:lstStyle/>
          <a:p>
            <a:r>
              <a:rPr lang="fr-FR" dirty="0"/>
              <a:t>2.3 Fonder l’identité de la géographie</a:t>
            </a:r>
          </a:p>
        </p:txBody>
      </p:sp>
      <p:sp>
        <p:nvSpPr>
          <p:cNvPr id="3" name="Espace réservé du contenu 2">
            <a:extLst>
              <a:ext uri="{FF2B5EF4-FFF2-40B4-BE49-F238E27FC236}">
                <a16:creationId xmlns:a16="http://schemas.microsoft.com/office/drawing/2014/main" id="{D5D563FF-D042-4FB7-AE16-D5537D57E467}"/>
              </a:ext>
            </a:extLst>
          </p:cNvPr>
          <p:cNvSpPr>
            <a:spLocks noGrp="1"/>
          </p:cNvSpPr>
          <p:nvPr>
            <p:ph idx="1"/>
          </p:nvPr>
        </p:nvSpPr>
        <p:spPr>
          <a:xfrm>
            <a:off x="576910" y="2005165"/>
            <a:ext cx="5936905" cy="4058751"/>
          </a:xfrm>
        </p:spPr>
        <p:txBody>
          <a:bodyPr/>
          <a:lstStyle/>
          <a:p>
            <a:r>
              <a:rPr lang="fr-FR" dirty="0"/>
              <a:t>Professionnalisation des figures géographiques</a:t>
            </a:r>
          </a:p>
          <a:p>
            <a:r>
              <a:rPr lang="fr-FR" dirty="0"/>
              <a:t>Professionnalisation des gestes et des pratiques</a:t>
            </a:r>
          </a:p>
          <a:p>
            <a:pPr lvl="1"/>
            <a:r>
              <a:rPr lang="fr-FR" dirty="0"/>
              <a:t>Le recours à l’instrumentation</a:t>
            </a:r>
          </a:p>
          <a:p>
            <a:pPr lvl="1"/>
            <a:r>
              <a:rPr lang="fr-FR" dirty="0"/>
              <a:t>Encadrement des gestes, instructions</a:t>
            </a:r>
          </a:p>
          <a:p>
            <a:pPr lvl="1"/>
            <a:r>
              <a:rPr lang="fr-FR" dirty="0"/>
              <a:t>Le développement du terrain</a:t>
            </a:r>
          </a:p>
        </p:txBody>
      </p:sp>
      <p:pic>
        <p:nvPicPr>
          <p:cNvPr id="6" name="Image 5">
            <a:extLst>
              <a:ext uri="{FF2B5EF4-FFF2-40B4-BE49-F238E27FC236}">
                <a16:creationId xmlns:a16="http://schemas.microsoft.com/office/drawing/2014/main" id="{537A2582-B25F-4078-85BD-55FBC57C92DE}"/>
              </a:ext>
            </a:extLst>
          </p:cNvPr>
          <p:cNvPicPr>
            <a:picLocks noChangeAspect="1"/>
          </p:cNvPicPr>
          <p:nvPr/>
        </p:nvPicPr>
        <p:blipFill>
          <a:blip r:embed="rId2"/>
          <a:stretch>
            <a:fillRect/>
          </a:stretch>
        </p:blipFill>
        <p:spPr>
          <a:xfrm>
            <a:off x="6829328" y="2005165"/>
            <a:ext cx="4982270" cy="2896004"/>
          </a:xfrm>
          <a:prstGeom prst="rect">
            <a:avLst/>
          </a:prstGeom>
        </p:spPr>
      </p:pic>
      <p:sp>
        <p:nvSpPr>
          <p:cNvPr id="7" name="ZoneTexte 6">
            <a:extLst>
              <a:ext uri="{FF2B5EF4-FFF2-40B4-BE49-F238E27FC236}">
                <a16:creationId xmlns:a16="http://schemas.microsoft.com/office/drawing/2014/main" id="{554302C2-8B94-41B8-9C45-2FCF180C8726}"/>
              </a:ext>
            </a:extLst>
          </p:cNvPr>
          <p:cNvSpPr txBox="1"/>
          <p:nvPr/>
        </p:nvSpPr>
        <p:spPr>
          <a:xfrm>
            <a:off x="6857064" y="4973080"/>
            <a:ext cx="4926798" cy="369332"/>
          </a:xfrm>
          <a:prstGeom prst="rect">
            <a:avLst/>
          </a:prstGeom>
          <a:noFill/>
        </p:spPr>
        <p:txBody>
          <a:bodyPr wrap="none" rtlCol="0">
            <a:spAutoFit/>
          </a:bodyPr>
          <a:lstStyle/>
          <a:p>
            <a:r>
              <a:rPr lang="fr-FR" dirty="0"/>
              <a:t>Les voyages majeurs d’Alexander von Humboldt</a:t>
            </a:r>
          </a:p>
        </p:txBody>
      </p:sp>
    </p:spTree>
    <p:extLst>
      <p:ext uri="{BB962C8B-B14F-4D97-AF65-F5344CB8AC3E}">
        <p14:creationId xmlns:p14="http://schemas.microsoft.com/office/powerpoint/2010/main" val="23963752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7567BA9-412F-4390-A510-5C288AF78D3C}"/>
              </a:ext>
            </a:extLst>
          </p:cNvPr>
          <p:cNvSpPr>
            <a:spLocks noGrp="1"/>
          </p:cNvSpPr>
          <p:nvPr>
            <p:ph type="title"/>
          </p:nvPr>
        </p:nvSpPr>
        <p:spPr>
          <a:xfrm>
            <a:off x="5791199" y="609600"/>
            <a:ext cx="5476357" cy="970450"/>
          </a:xfrm>
        </p:spPr>
        <p:txBody>
          <a:bodyPr>
            <a:normAutofit fontScale="90000"/>
          </a:bodyPr>
          <a:lstStyle/>
          <a:p>
            <a:r>
              <a:rPr lang="fr-FR" dirty="0"/>
              <a:t>2.3 Fonder l’identité de la géographie</a:t>
            </a:r>
          </a:p>
        </p:txBody>
      </p:sp>
      <p:pic>
        <p:nvPicPr>
          <p:cNvPr id="6" name="Espace réservé du contenu 5">
            <a:extLst>
              <a:ext uri="{FF2B5EF4-FFF2-40B4-BE49-F238E27FC236}">
                <a16:creationId xmlns:a16="http://schemas.microsoft.com/office/drawing/2014/main" id="{83D51667-0233-4E62-8C89-E3E51FA21EAE}"/>
              </a:ext>
            </a:extLst>
          </p:cNvPr>
          <p:cNvPicPr>
            <a:picLocks noGrp="1" noChangeAspect="1"/>
          </p:cNvPicPr>
          <p:nvPr>
            <p:ph sz="half" idx="1"/>
          </p:nvPr>
        </p:nvPicPr>
        <p:blipFill>
          <a:blip r:embed="rId2"/>
          <a:stretch>
            <a:fillRect/>
          </a:stretch>
        </p:blipFill>
        <p:spPr>
          <a:xfrm>
            <a:off x="13970" y="2718796"/>
            <a:ext cx="2647577" cy="4082814"/>
          </a:xfrm>
          <a:prstGeom prst="rect">
            <a:avLst/>
          </a:prstGeom>
        </p:spPr>
      </p:pic>
      <p:sp>
        <p:nvSpPr>
          <p:cNvPr id="9" name="Espace réservé du contenu 8">
            <a:extLst>
              <a:ext uri="{FF2B5EF4-FFF2-40B4-BE49-F238E27FC236}">
                <a16:creationId xmlns:a16="http://schemas.microsoft.com/office/drawing/2014/main" id="{8B95DF70-36C3-4BF8-A66C-619E33EC9C06}"/>
              </a:ext>
            </a:extLst>
          </p:cNvPr>
          <p:cNvSpPr>
            <a:spLocks noGrp="1"/>
          </p:cNvSpPr>
          <p:nvPr>
            <p:ph sz="half" idx="2"/>
          </p:nvPr>
        </p:nvSpPr>
        <p:spPr>
          <a:xfrm>
            <a:off x="6202892" y="2005263"/>
            <a:ext cx="5064665" cy="3785937"/>
          </a:xfrm>
        </p:spPr>
        <p:txBody>
          <a:bodyPr/>
          <a:lstStyle/>
          <a:p>
            <a:pPr indent="-342900">
              <a:buFont typeface="Wingdings" panose="05000000000000000000" pitchFamily="2" charset="2"/>
              <a:buChar char="v"/>
            </a:pPr>
            <a:r>
              <a:rPr lang="fr-FR" dirty="0"/>
              <a:t>Professionnalisation des figures géographiques</a:t>
            </a:r>
          </a:p>
          <a:p>
            <a:r>
              <a:rPr lang="fr-FR" dirty="0"/>
              <a:t>Professionnalisation des gestes et des pratiques</a:t>
            </a:r>
          </a:p>
          <a:p>
            <a:pPr lvl="1"/>
            <a:r>
              <a:rPr lang="fr-FR" dirty="0"/>
              <a:t>Le recours à l’instrumentation</a:t>
            </a:r>
          </a:p>
          <a:p>
            <a:pPr lvl="1"/>
            <a:r>
              <a:rPr lang="fr-FR" dirty="0"/>
              <a:t>Encadrement des gestes, instructions</a:t>
            </a:r>
          </a:p>
          <a:p>
            <a:pPr lvl="1"/>
            <a:r>
              <a:rPr lang="fr-FR" dirty="0"/>
              <a:t>Le développement du terrain</a:t>
            </a:r>
          </a:p>
          <a:p>
            <a:pPr lvl="1"/>
            <a:r>
              <a:rPr lang="fr-FR" dirty="0"/>
              <a:t>L’écriture cartographique</a:t>
            </a:r>
          </a:p>
        </p:txBody>
      </p:sp>
      <p:sp>
        <p:nvSpPr>
          <p:cNvPr id="7" name="ZoneTexte 6">
            <a:extLst>
              <a:ext uri="{FF2B5EF4-FFF2-40B4-BE49-F238E27FC236}">
                <a16:creationId xmlns:a16="http://schemas.microsoft.com/office/drawing/2014/main" id="{6534C717-C0F0-4FF5-A4D9-28A743574B27}"/>
              </a:ext>
            </a:extLst>
          </p:cNvPr>
          <p:cNvSpPr txBox="1"/>
          <p:nvPr/>
        </p:nvSpPr>
        <p:spPr>
          <a:xfrm>
            <a:off x="2718748" y="3353166"/>
            <a:ext cx="2892641" cy="646331"/>
          </a:xfrm>
          <a:prstGeom prst="rect">
            <a:avLst/>
          </a:prstGeom>
          <a:noFill/>
        </p:spPr>
        <p:txBody>
          <a:bodyPr wrap="square" rtlCol="0">
            <a:spAutoFit/>
          </a:bodyPr>
          <a:lstStyle/>
          <a:p>
            <a:r>
              <a:rPr lang="fr-FR"/>
              <a:t>Carte des lignes isothermes, </a:t>
            </a:r>
            <a:r>
              <a:rPr lang="fr-FR" i="1"/>
              <a:t>Atlas du Kosmos </a:t>
            </a:r>
            <a:r>
              <a:rPr lang="fr-FR"/>
              <a:t>(1845)</a:t>
            </a:r>
            <a:endParaRPr lang="fr-FR" dirty="0"/>
          </a:p>
        </p:txBody>
      </p:sp>
      <p:sp>
        <p:nvSpPr>
          <p:cNvPr id="8" name="Espace réservé du contenu 2">
            <a:extLst>
              <a:ext uri="{FF2B5EF4-FFF2-40B4-BE49-F238E27FC236}">
                <a16:creationId xmlns:a16="http://schemas.microsoft.com/office/drawing/2014/main" id="{F45A823D-4EE0-42FE-AFFC-609007844534}"/>
              </a:ext>
            </a:extLst>
          </p:cNvPr>
          <p:cNvSpPr txBox="1">
            <a:spLocks/>
          </p:cNvSpPr>
          <p:nvPr/>
        </p:nvSpPr>
        <p:spPr>
          <a:xfrm>
            <a:off x="705853" y="2799250"/>
            <a:ext cx="5936905" cy="2863614"/>
          </a:xfrm>
          <a:prstGeom prst="rect">
            <a:avLst/>
          </a:prstGeom>
          <a:effectLst>
            <a:outerShdw blurRad="38100" dist="25400" dir="4440000">
              <a:srgbClr val="000000">
                <a:alpha val="36000"/>
              </a:srgbClr>
            </a:outerShdw>
          </a:effectLst>
        </p:spPr>
        <p:txBody>
          <a:bodyPr vert="horz" lIns="91440" tIns="45720" rIns="91440" bIns="45720" rtlCol="0" anchor="t">
            <a:normAutofit/>
          </a:bodyPr>
          <a:lstStyle>
            <a:lvl1pPr marL="0" indent="0" algn="ctr"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457200" indent="0" algn="l"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914400" indent="0" algn="l"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71600" indent="0" algn="l"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828800" indent="0" algn="l"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286000" indent="0" algn="l"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743200" indent="0" algn="l"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3200400" indent="0" algn="l"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657600" indent="0" algn="l"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a:lstStyle>
          <a:p>
            <a:pPr marL="342900" indent="-342900">
              <a:buFont typeface="Wingdings" panose="05000000000000000000" pitchFamily="2" charset="2"/>
              <a:buChar char="v"/>
            </a:pPr>
            <a:endParaRPr lang="fr-FR" dirty="0"/>
          </a:p>
        </p:txBody>
      </p:sp>
      <p:pic>
        <p:nvPicPr>
          <p:cNvPr id="10" name="Image 9">
            <a:extLst>
              <a:ext uri="{FF2B5EF4-FFF2-40B4-BE49-F238E27FC236}">
                <a16:creationId xmlns:a16="http://schemas.microsoft.com/office/drawing/2014/main" id="{8F6E8362-0906-43A1-B49C-2E1F35D304AC}"/>
              </a:ext>
            </a:extLst>
          </p:cNvPr>
          <p:cNvPicPr>
            <a:picLocks noChangeAspect="1"/>
          </p:cNvPicPr>
          <p:nvPr/>
        </p:nvPicPr>
        <p:blipFill>
          <a:blip r:embed="rId3"/>
          <a:stretch>
            <a:fillRect/>
          </a:stretch>
        </p:blipFill>
        <p:spPr>
          <a:xfrm>
            <a:off x="1166400" y="0"/>
            <a:ext cx="4444989" cy="3272712"/>
          </a:xfrm>
          <a:prstGeom prst="rect">
            <a:avLst/>
          </a:prstGeom>
        </p:spPr>
      </p:pic>
      <p:sp>
        <p:nvSpPr>
          <p:cNvPr id="11" name="ZoneTexte 10">
            <a:extLst>
              <a:ext uri="{FF2B5EF4-FFF2-40B4-BE49-F238E27FC236}">
                <a16:creationId xmlns:a16="http://schemas.microsoft.com/office/drawing/2014/main" id="{EF0FBE1E-1F78-40A0-ADC5-A67C1B4027B7}"/>
              </a:ext>
            </a:extLst>
          </p:cNvPr>
          <p:cNvSpPr txBox="1"/>
          <p:nvPr/>
        </p:nvSpPr>
        <p:spPr>
          <a:xfrm>
            <a:off x="2967789" y="5791200"/>
            <a:ext cx="3294300" cy="369332"/>
          </a:xfrm>
          <a:prstGeom prst="rect">
            <a:avLst/>
          </a:prstGeom>
          <a:noFill/>
        </p:spPr>
        <p:txBody>
          <a:bodyPr wrap="none" rtlCol="0">
            <a:spAutoFit/>
          </a:bodyPr>
          <a:lstStyle/>
          <a:p>
            <a:r>
              <a:rPr lang="fr-FR" dirty="0"/>
              <a:t>Carte thématique de Petermann</a:t>
            </a:r>
          </a:p>
        </p:txBody>
      </p:sp>
    </p:spTree>
    <p:extLst>
      <p:ext uri="{BB962C8B-B14F-4D97-AF65-F5344CB8AC3E}">
        <p14:creationId xmlns:p14="http://schemas.microsoft.com/office/powerpoint/2010/main" val="19723408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6631494-BDD6-4DEC-9231-F2DE3A468BB8}"/>
              </a:ext>
            </a:extLst>
          </p:cNvPr>
          <p:cNvSpPr>
            <a:spLocks noGrp="1"/>
          </p:cNvSpPr>
          <p:nvPr>
            <p:ph type="title"/>
          </p:nvPr>
        </p:nvSpPr>
        <p:spPr/>
        <p:txBody>
          <a:bodyPr/>
          <a:lstStyle/>
          <a:p>
            <a:r>
              <a:rPr lang="fr-FR" dirty="0"/>
              <a:t>Conclusion</a:t>
            </a:r>
          </a:p>
        </p:txBody>
      </p:sp>
      <p:sp>
        <p:nvSpPr>
          <p:cNvPr id="6" name="Espace réservé du contenu 5">
            <a:extLst>
              <a:ext uri="{FF2B5EF4-FFF2-40B4-BE49-F238E27FC236}">
                <a16:creationId xmlns:a16="http://schemas.microsoft.com/office/drawing/2014/main" id="{2E4437CD-3CA7-4E0B-9488-A823AB2790FE}"/>
              </a:ext>
            </a:extLst>
          </p:cNvPr>
          <p:cNvSpPr>
            <a:spLocks noGrp="1"/>
          </p:cNvSpPr>
          <p:nvPr>
            <p:ph idx="1"/>
          </p:nvPr>
        </p:nvSpPr>
        <p:spPr/>
        <p:txBody>
          <a:bodyPr/>
          <a:lstStyle/>
          <a:p>
            <a:r>
              <a:rPr lang="fr-FR" dirty="0"/>
              <a:t>En quelques décennies, la géographie s’affirme comme discipline en Europe</a:t>
            </a:r>
          </a:p>
          <a:p>
            <a:r>
              <a:rPr lang="fr-FR" dirty="0"/>
              <a:t>Malgré des manières de faire plurielles, des pratiques communes apparaissent</a:t>
            </a:r>
          </a:p>
          <a:p>
            <a:r>
              <a:rPr lang="fr-FR" dirty="0"/>
              <a:t>Vers les années 1850, un corps de géographes est reconnu, il se dote progressivement d’une identité disciplinaire et d’un régime de scientificité fondé sur l’exigence de vérité</a:t>
            </a:r>
          </a:p>
          <a:p>
            <a:r>
              <a:rPr lang="fr-FR" dirty="0"/>
              <a:t>Après 1850, délitement de l’exigence d’universalisme au profit d’une production géographique nationaliste et colonialiste (déjà en germes)</a:t>
            </a:r>
          </a:p>
        </p:txBody>
      </p:sp>
    </p:spTree>
    <p:extLst>
      <p:ext uri="{BB962C8B-B14F-4D97-AF65-F5344CB8AC3E}">
        <p14:creationId xmlns:p14="http://schemas.microsoft.com/office/powerpoint/2010/main" val="1348721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03889FF-1691-42F3-9053-2AF703497113}"/>
              </a:ext>
            </a:extLst>
          </p:cNvPr>
          <p:cNvSpPr>
            <a:spLocks noGrp="1"/>
          </p:cNvSpPr>
          <p:nvPr>
            <p:ph type="title"/>
          </p:nvPr>
        </p:nvSpPr>
        <p:spPr>
          <a:xfrm>
            <a:off x="270711" y="1568561"/>
            <a:ext cx="11650577" cy="2056954"/>
          </a:xfrm>
        </p:spPr>
        <p:txBody>
          <a:bodyPr/>
          <a:lstStyle/>
          <a:p>
            <a:r>
              <a:rPr lang="fr-FR" dirty="0"/>
              <a:t>1. Géographie et savoirs géographiques avant et autour de 1800</a:t>
            </a:r>
          </a:p>
        </p:txBody>
      </p:sp>
    </p:spTree>
    <p:extLst>
      <p:ext uri="{BB962C8B-B14F-4D97-AF65-F5344CB8AC3E}">
        <p14:creationId xmlns:p14="http://schemas.microsoft.com/office/powerpoint/2010/main" val="2783254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CBB256E-5BDD-4ABF-A1D0-7613A19D5BA0}"/>
              </a:ext>
            </a:extLst>
          </p:cNvPr>
          <p:cNvSpPr>
            <a:spLocks noGrp="1"/>
          </p:cNvSpPr>
          <p:nvPr>
            <p:ph type="title"/>
          </p:nvPr>
        </p:nvSpPr>
        <p:spPr/>
        <p:txBody>
          <a:bodyPr>
            <a:normAutofit fontScale="90000"/>
          </a:bodyPr>
          <a:lstStyle/>
          <a:p>
            <a:r>
              <a:rPr lang="fr-FR" dirty="0"/>
              <a:t>1.1 Des savoirs géographiques inscrits dans une ambition universaliste et encyclopédique</a:t>
            </a:r>
          </a:p>
        </p:txBody>
      </p:sp>
      <p:pic>
        <p:nvPicPr>
          <p:cNvPr id="6" name="images4">
            <a:extLst>
              <a:ext uri="{FF2B5EF4-FFF2-40B4-BE49-F238E27FC236}">
                <a16:creationId xmlns:a16="http://schemas.microsoft.com/office/drawing/2014/main" id="{7AC0023A-CA1E-4CB1-975F-2A04D98B2559}"/>
              </a:ext>
            </a:extLst>
          </p:cNvPr>
          <p:cNvPicPr>
            <a:picLocks noGrp="1"/>
          </p:cNvPicPr>
          <p:nvPr>
            <p:ph idx="1"/>
          </p:nvPr>
        </p:nvPicPr>
        <p:blipFill>
          <a:blip r:embed="rId2">
            <a:lum/>
            <a:alphaModFix/>
          </a:blip>
          <a:srcRect/>
          <a:stretch>
            <a:fillRect/>
          </a:stretch>
        </p:blipFill>
        <p:spPr>
          <a:xfrm rot="5400000">
            <a:off x="5427883" y="325867"/>
            <a:ext cx="5081447" cy="7982819"/>
          </a:xfrm>
          <a:prstGeom prst="rect">
            <a:avLst/>
          </a:prstGeom>
          <a:ln>
            <a:noFill/>
            <a:prstDash/>
          </a:ln>
        </p:spPr>
      </p:pic>
      <p:sp>
        <p:nvSpPr>
          <p:cNvPr id="9" name="Rectangle 8">
            <a:extLst>
              <a:ext uri="{FF2B5EF4-FFF2-40B4-BE49-F238E27FC236}">
                <a16:creationId xmlns:a16="http://schemas.microsoft.com/office/drawing/2014/main" id="{A0F6B65F-B6EC-47C1-A8C6-8944FDB918E5}"/>
              </a:ext>
            </a:extLst>
          </p:cNvPr>
          <p:cNvSpPr/>
          <p:nvPr/>
        </p:nvSpPr>
        <p:spPr>
          <a:xfrm>
            <a:off x="686540" y="3105834"/>
            <a:ext cx="2997693" cy="1754326"/>
          </a:xfrm>
          <a:prstGeom prst="rect">
            <a:avLst/>
          </a:prstGeom>
        </p:spPr>
        <p:txBody>
          <a:bodyPr wrap="square">
            <a:spAutoFit/>
          </a:bodyPr>
          <a:lstStyle/>
          <a:p>
            <a:pPr marL="342900" lvl="0" indent="-342900" algn="ctr">
              <a:spcAft>
                <a:spcPts val="1700"/>
              </a:spcAft>
              <a:buSzPts val="1050"/>
              <a:buFont typeface="+mj-lt"/>
              <a:buAutoNum type="arabicPeriod"/>
            </a:pPr>
            <a:r>
              <a:rPr lang="fr-FR" kern="150" dirty="0">
                <a:latin typeface="Liberation Serif" panose="02020603050405020304" pitchFamily="18" charset="0"/>
                <a:ea typeface="Liberation Serif" panose="02020603050405020304" pitchFamily="18" charset="0"/>
              </a:rPr>
              <a:t>Tableau des </a:t>
            </a:r>
            <a:r>
              <a:rPr lang="fr-FR" kern="150" dirty="0" err="1">
                <a:latin typeface="Liberation Serif" panose="02020603050405020304" pitchFamily="18" charset="0"/>
                <a:ea typeface="Liberation Serif" panose="02020603050405020304" pitchFamily="18" charset="0"/>
              </a:rPr>
              <a:t>différens</a:t>
            </a:r>
            <a:r>
              <a:rPr lang="fr-FR" kern="150" dirty="0">
                <a:latin typeface="Liberation Serif" panose="02020603050405020304" pitchFamily="18" charset="0"/>
                <a:ea typeface="Liberation Serif" panose="02020603050405020304" pitchFamily="18" charset="0"/>
              </a:rPr>
              <a:t> (sic) rapports sous lesquels on peut considérer la géographie ». E. </a:t>
            </a:r>
            <a:r>
              <a:rPr lang="fr-FR" kern="150" dirty="0" err="1">
                <a:latin typeface="Liberation Serif" panose="02020603050405020304" pitchFamily="18" charset="0"/>
                <a:ea typeface="Liberation Serif" panose="02020603050405020304" pitchFamily="18" charset="0"/>
              </a:rPr>
              <a:t>Mentelle</a:t>
            </a:r>
            <a:r>
              <a:rPr lang="fr-FR" kern="150" dirty="0">
                <a:latin typeface="Liberation Serif" panose="02020603050405020304" pitchFamily="18" charset="0"/>
                <a:ea typeface="Liberation Serif" panose="02020603050405020304" pitchFamily="18" charset="0"/>
              </a:rPr>
              <a:t>, </a:t>
            </a:r>
            <a:r>
              <a:rPr lang="fr-FR" i="1" kern="150" dirty="0">
                <a:latin typeface="Liberation Serif" panose="02020603050405020304" pitchFamily="18" charset="0"/>
                <a:ea typeface="Liberation Serif" panose="02020603050405020304" pitchFamily="18" charset="0"/>
              </a:rPr>
              <a:t>Géographie ancienne</a:t>
            </a:r>
            <a:r>
              <a:rPr lang="fr-FR" kern="150" dirty="0">
                <a:latin typeface="Liberation Serif" panose="02020603050405020304" pitchFamily="18" charset="0"/>
                <a:ea typeface="Liberation Serif" panose="02020603050405020304" pitchFamily="18" charset="0"/>
              </a:rPr>
              <a:t> (1787)</a:t>
            </a:r>
          </a:p>
        </p:txBody>
      </p:sp>
    </p:spTree>
    <p:extLst>
      <p:ext uri="{BB962C8B-B14F-4D97-AF65-F5344CB8AC3E}">
        <p14:creationId xmlns:p14="http://schemas.microsoft.com/office/powerpoint/2010/main" val="1363403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CBB256E-5BDD-4ABF-A1D0-7613A19D5BA0}"/>
              </a:ext>
            </a:extLst>
          </p:cNvPr>
          <p:cNvSpPr>
            <a:spLocks noGrp="1"/>
          </p:cNvSpPr>
          <p:nvPr>
            <p:ph type="title"/>
          </p:nvPr>
        </p:nvSpPr>
        <p:spPr/>
        <p:txBody>
          <a:bodyPr>
            <a:normAutofit fontScale="90000"/>
          </a:bodyPr>
          <a:lstStyle/>
          <a:p>
            <a:r>
              <a:rPr lang="fr-FR" dirty="0"/>
              <a:t>1.1 Des savoirs géographiques inscrits dans une ambition universaliste et encyclopédique</a:t>
            </a:r>
          </a:p>
        </p:txBody>
      </p:sp>
      <p:sp>
        <p:nvSpPr>
          <p:cNvPr id="3" name="Espace réservé du contenu 2">
            <a:extLst>
              <a:ext uri="{FF2B5EF4-FFF2-40B4-BE49-F238E27FC236}">
                <a16:creationId xmlns:a16="http://schemas.microsoft.com/office/drawing/2014/main" id="{FD6D8ED8-EAC5-47EC-8B31-FF612F141404}"/>
              </a:ext>
            </a:extLst>
          </p:cNvPr>
          <p:cNvSpPr>
            <a:spLocks noGrp="1"/>
          </p:cNvSpPr>
          <p:nvPr>
            <p:ph idx="1"/>
          </p:nvPr>
        </p:nvSpPr>
        <p:spPr>
          <a:xfrm>
            <a:off x="913795" y="2069800"/>
            <a:ext cx="10353762" cy="4058751"/>
          </a:xfrm>
        </p:spPr>
        <p:txBody>
          <a:bodyPr/>
          <a:lstStyle/>
          <a:p>
            <a:r>
              <a:rPr lang="fr-FR" dirty="0"/>
              <a:t>Projet de géographies universelles :</a:t>
            </a:r>
          </a:p>
          <a:p>
            <a:pPr lvl="1"/>
            <a:r>
              <a:rPr lang="fr-FR" dirty="0"/>
              <a:t>John Pinkerton : </a:t>
            </a:r>
            <a:r>
              <a:rPr lang="en-US" dirty="0">
                <a:effectLst/>
              </a:rPr>
              <a:t>A Description of the Empires, Kingdoms, States and Colonies ; with the Oceans, Seas and Isles ; in All Parts of the World : Including the Most recent Discoveries, and Political Alterations, 1802</a:t>
            </a:r>
          </a:p>
          <a:p>
            <a:pPr lvl="1"/>
            <a:r>
              <a:rPr lang="en-US" dirty="0" err="1">
                <a:effectLst/>
              </a:rPr>
              <a:t>Edme</a:t>
            </a:r>
            <a:r>
              <a:rPr lang="en-US" dirty="0">
                <a:effectLst/>
              </a:rPr>
              <a:t> </a:t>
            </a:r>
            <a:r>
              <a:rPr lang="en-US" dirty="0" err="1">
                <a:effectLst/>
              </a:rPr>
              <a:t>Mentelle</a:t>
            </a:r>
            <a:r>
              <a:rPr lang="en-US" dirty="0">
                <a:effectLst/>
              </a:rPr>
              <a:t> : </a:t>
            </a:r>
            <a:r>
              <a:rPr lang="fr-FR" dirty="0">
                <a:effectLst/>
              </a:rPr>
              <a:t>Description de toutes les parties du monde sur un plan nouveau, d'après les grandes divisions naturelles du globe ; Précédée de l'Histoire de la Géographie chez les Peuples anciens et modernes, et d'une théorie générale de la Géographie Mathématique, Physique et Politique ; Et accompagnée de Cartes, Tableaux analytiques, synoptiques et élémentaires, et d'une Table alphabétique des noms de Lieux, 1810</a:t>
            </a:r>
          </a:p>
          <a:p>
            <a:pPr lvl="1"/>
            <a:r>
              <a:rPr lang="fr-FR" dirty="0">
                <a:effectLst/>
              </a:rPr>
              <a:t>Conrad Malte-Brun : </a:t>
            </a:r>
            <a:r>
              <a:rPr lang="fr-FR" dirty="0"/>
              <a:t>Précis de la géographie universelle, ou Description de toutes les parties du monde, 1810</a:t>
            </a:r>
            <a:endParaRPr lang="fr-FR" dirty="0">
              <a:effectLst/>
            </a:endParaRPr>
          </a:p>
          <a:p>
            <a:pPr lvl="1"/>
            <a:r>
              <a:rPr lang="fr-FR" dirty="0">
                <a:effectLst/>
              </a:rPr>
              <a:t>Carl Ritter : Allgemeine </a:t>
            </a:r>
            <a:r>
              <a:rPr lang="fr-FR" dirty="0" err="1">
                <a:effectLst/>
              </a:rPr>
              <a:t>Erdkunde</a:t>
            </a:r>
            <a:r>
              <a:rPr lang="fr-FR" dirty="0">
                <a:effectLst/>
              </a:rPr>
              <a:t>, 1817 (premier volume)</a:t>
            </a:r>
            <a:endParaRPr lang="fr-FR" dirty="0"/>
          </a:p>
        </p:txBody>
      </p:sp>
    </p:spTree>
    <p:extLst>
      <p:ext uri="{BB962C8B-B14F-4D97-AF65-F5344CB8AC3E}">
        <p14:creationId xmlns:p14="http://schemas.microsoft.com/office/powerpoint/2010/main" val="434470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219191D-B7E2-46D5-BB0C-4F9353C57AAE}"/>
              </a:ext>
            </a:extLst>
          </p:cNvPr>
          <p:cNvSpPr>
            <a:spLocks noGrp="1"/>
          </p:cNvSpPr>
          <p:nvPr>
            <p:ph type="title"/>
          </p:nvPr>
        </p:nvSpPr>
        <p:spPr>
          <a:xfrm>
            <a:off x="1" y="399495"/>
            <a:ext cx="6880194" cy="1216241"/>
          </a:xfrm>
        </p:spPr>
        <p:txBody>
          <a:bodyPr>
            <a:noAutofit/>
          </a:bodyPr>
          <a:lstStyle/>
          <a:p>
            <a:r>
              <a:rPr lang="fr-FR" sz="2800" dirty="0"/>
              <a:t>1.1 Des savoirs géographiques inscrits dans une ambition universaliste et encyclopédique</a:t>
            </a:r>
          </a:p>
        </p:txBody>
      </p:sp>
      <p:pic>
        <p:nvPicPr>
          <p:cNvPr id="4" name="Image3">
            <a:extLst>
              <a:ext uri="{FF2B5EF4-FFF2-40B4-BE49-F238E27FC236}">
                <a16:creationId xmlns:a16="http://schemas.microsoft.com/office/drawing/2014/main" id="{82E0D231-FF30-44A9-9BE6-87B1391C4781}"/>
              </a:ext>
            </a:extLst>
          </p:cNvPr>
          <p:cNvPicPr>
            <a:picLocks noGrp="1"/>
          </p:cNvPicPr>
          <p:nvPr>
            <p:ph idx="1"/>
          </p:nvPr>
        </p:nvPicPr>
        <p:blipFill>
          <a:blip r:embed="rId2">
            <a:lum/>
            <a:alphaModFix/>
          </a:blip>
          <a:srcRect/>
          <a:stretch>
            <a:fillRect/>
          </a:stretch>
        </p:blipFill>
        <p:spPr>
          <a:xfrm>
            <a:off x="7031115" y="231636"/>
            <a:ext cx="4921467" cy="6533148"/>
          </a:xfrm>
          <a:prstGeom prst="rect">
            <a:avLst/>
          </a:prstGeom>
        </p:spPr>
      </p:pic>
      <p:sp>
        <p:nvSpPr>
          <p:cNvPr id="5" name="Rectangle 4">
            <a:extLst>
              <a:ext uri="{FF2B5EF4-FFF2-40B4-BE49-F238E27FC236}">
                <a16:creationId xmlns:a16="http://schemas.microsoft.com/office/drawing/2014/main" id="{B829D577-AA4F-4830-B724-B3A144048C41}"/>
              </a:ext>
            </a:extLst>
          </p:cNvPr>
          <p:cNvSpPr/>
          <p:nvPr/>
        </p:nvSpPr>
        <p:spPr>
          <a:xfrm>
            <a:off x="553097" y="1933982"/>
            <a:ext cx="6096000" cy="646331"/>
          </a:xfrm>
          <a:prstGeom prst="rect">
            <a:avLst/>
          </a:prstGeom>
        </p:spPr>
        <p:txBody>
          <a:bodyPr>
            <a:spAutoFit/>
          </a:bodyPr>
          <a:lstStyle/>
          <a:p>
            <a:r>
              <a:rPr lang="de-DE" dirty="0">
                <a:latin typeface="Liberation Serif" panose="02020603050405020304" pitchFamily="18" charset="0"/>
                <a:ea typeface="Andale Sans UI"/>
                <a:cs typeface="Tahoma" panose="020B0604030504040204" pitchFamily="34" charset="0"/>
              </a:rPr>
              <a:t>« Planche du </a:t>
            </a:r>
            <a:r>
              <a:rPr lang="de-DE" dirty="0" err="1">
                <a:latin typeface="Liberation Serif" panose="02020603050405020304" pitchFamily="18" charset="0"/>
                <a:ea typeface="Andale Sans UI"/>
                <a:cs typeface="Tahoma" panose="020B0604030504040204" pitchFamily="34" charset="0"/>
              </a:rPr>
              <a:t>système</a:t>
            </a:r>
            <a:r>
              <a:rPr lang="de-DE" dirty="0">
                <a:latin typeface="Liberation Serif" panose="02020603050405020304" pitchFamily="18" charset="0"/>
                <a:ea typeface="Andale Sans UI"/>
                <a:cs typeface="Tahoma" panose="020B0604030504040204" pitchFamily="34" charset="0"/>
              </a:rPr>
              <a:t> des </a:t>
            </a:r>
            <a:r>
              <a:rPr lang="de-DE" dirty="0" err="1">
                <a:latin typeface="Liberation Serif" panose="02020603050405020304" pitchFamily="18" charset="0"/>
                <a:ea typeface="Andale Sans UI"/>
                <a:cs typeface="Tahoma" panose="020B0604030504040204" pitchFamily="34" charset="0"/>
              </a:rPr>
              <a:t>connaissances</a:t>
            </a:r>
            <a:r>
              <a:rPr lang="de-DE" dirty="0">
                <a:latin typeface="Liberation Serif" panose="02020603050405020304" pitchFamily="18" charset="0"/>
                <a:ea typeface="Andale Sans UI"/>
                <a:cs typeface="Tahoma" panose="020B0604030504040204" pitchFamily="34" charset="0"/>
              </a:rPr>
              <a:t> </a:t>
            </a:r>
            <a:r>
              <a:rPr lang="de-DE" dirty="0" err="1">
                <a:latin typeface="Liberation Serif" panose="02020603050405020304" pitchFamily="18" charset="0"/>
                <a:ea typeface="Andale Sans UI"/>
                <a:cs typeface="Tahoma" panose="020B0604030504040204" pitchFamily="34" charset="0"/>
              </a:rPr>
              <a:t>humaines</a:t>
            </a:r>
            <a:r>
              <a:rPr lang="de-DE" dirty="0">
                <a:latin typeface="Liberation Serif" panose="02020603050405020304" pitchFamily="18" charset="0"/>
                <a:ea typeface="Andale Sans UI"/>
                <a:cs typeface="Tahoma" panose="020B0604030504040204" pitchFamily="34" charset="0"/>
              </a:rPr>
              <a:t> », in </a:t>
            </a:r>
            <a:r>
              <a:rPr lang="de-DE" dirty="0" err="1">
                <a:latin typeface="Liberation Serif" panose="02020603050405020304" pitchFamily="18" charset="0"/>
                <a:ea typeface="Andale Sans UI"/>
                <a:cs typeface="Tahoma" panose="020B0604030504040204" pitchFamily="34" charset="0"/>
              </a:rPr>
              <a:t>l</a:t>
            </a:r>
            <a:r>
              <a:rPr lang="de-DE" i="1" dirty="0" err="1">
                <a:latin typeface="Liberation Serif" panose="02020603050405020304" pitchFamily="18" charset="0"/>
                <a:ea typeface="Andale Sans UI"/>
                <a:cs typeface="Tahoma" panose="020B0604030504040204" pitchFamily="34" charset="0"/>
              </a:rPr>
              <a:t>'Encyclopédie</a:t>
            </a:r>
            <a:r>
              <a:rPr lang="de-DE" dirty="0">
                <a:latin typeface="Liberation Serif" panose="02020603050405020304" pitchFamily="18" charset="0"/>
                <a:ea typeface="Andale Sans UI"/>
                <a:cs typeface="Tahoma" panose="020B0604030504040204" pitchFamily="34" charset="0"/>
              </a:rPr>
              <a:t> (1772)</a:t>
            </a:r>
            <a:endParaRPr lang="fr-FR" dirty="0"/>
          </a:p>
        </p:txBody>
      </p:sp>
      <p:sp>
        <p:nvSpPr>
          <p:cNvPr id="6" name="Rectangle 5">
            <a:extLst>
              <a:ext uri="{FF2B5EF4-FFF2-40B4-BE49-F238E27FC236}">
                <a16:creationId xmlns:a16="http://schemas.microsoft.com/office/drawing/2014/main" id="{CC830D83-8305-4950-8A3E-84047B8BB01A}"/>
              </a:ext>
            </a:extLst>
          </p:cNvPr>
          <p:cNvSpPr/>
          <p:nvPr/>
        </p:nvSpPr>
        <p:spPr>
          <a:xfrm>
            <a:off x="392098" y="2898559"/>
            <a:ext cx="6095999" cy="3139321"/>
          </a:xfrm>
          <a:prstGeom prst="rect">
            <a:avLst/>
          </a:prstGeom>
        </p:spPr>
        <p:txBody>
          <a:bodyPr wrap="square">
            <a:spAutoFit/>
          </a:bodyPr>
          <a:lstStyle/>
          <a:p>
            <a:r>
              <a:rPr lang="fr-FR" dirty="0"/>
              <a:t>« Une géographie universelle, telle que nous la concevons, doit présenter un tableau complet, précis et raisonné de l'état du globe terrestre et du genre humain, pris à une époque quelconque. Cette définition générale admet des modifications, selon le but particulier qu'un auteur peut se proposer. Ainsi la géographie des tems (sic) les plus modernes forme l'objet principal de notre ouvrage ; cependant nous embrasserons aussi dans notre plan les </a:t>
            </a:r>
            <a:r>
              <a:rPr lang="fr-FR" dirty="0" err="1"/>
              <a:t>changemens</a:t>
            </a:r>
            <a:r>
              <a:rPr lang="fr-FR" dirty="0"/>
              <a:t> (sic) qui ont le plus influé sur l'état du monde, et nous traiterons spécialement de la géographie ancienne classique. (</a:t>
            </a:r>
            <a:r>
              <a:rPr lang="fr-FR" dirty="0" err="1"/>
              <a:t>Mentelle</a:t>
            </a:r>
            <a:r>
              <a:rPr lang="fr-FR" dirty="0"/>
              <a:t>, 1787 : X) »</a:t>
            </a:r>
          </a:p>
        </p:txBody>
      </p:sp>
    </p:spTree>
    <p:extLst>
      <p:ext uri="{BB962C8B-B14F-4D97-AF65-F5344CB8AC3E}">
        <p14:creationId xmlns:p14="http://schemas.microsoft.com/office/powerpoint/2010/main" val="3365264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15C929-F2A7-4501-A317-4CAD2A826136}"/>
              </a:ext>
            </a:extLst>
          </p:cNvPr>
          <p:cNvSpPr>
            <a:spLocks noGrp="1"/>
          </p:cNvSpPr>
          <p:nvPr>
            <p:ph type="title"/>
          </p:nvPr>
        </p:nvSpPr>
        <p:spPr>
          <a:xfrm>
            <a:off x="913795" y="288758"/>
            <a:ext cx="10353762" cy="1291292"/>
          </a:xfrm>
        </p:spPr>
        <p:txBody>
          <a:bodyPr>
            <a:normAutofit fontScale="90000"/>
          </a:bodyPr>
          <a:lstStyle/>
          <a:p>
            <a:r>
              <a:rPr lang="fr-FR" dirty="0"/>
              <a:t>1.1 Des savoirs géographiques inscrits dans une ambition universaliste et encyclopédique</a:t>
            </a:r>
          </a:p>
        </p:txBody>
      </p:sp>
      <p:pic>
        <p:nvPicPr>
          <p:cNvPr id="4" name="Espace réservé du contenu 3">
            <a:extLst>
              <a:ext uri="{FF2B5EF4-FFF2-40B4-BE49-F238E27FC236}">
                <a16:creationId xmlns:a16="http://schemas.microsoft.com/office/drawing/2014/main" id="{156E7E06-11CC-4AAE-A180-D85E93487473}"/>
              </a:ext>
            </a:extLst>
          </p:cNvPr>
          <p:cNvPicPr>
            <a:picLocks noGrp="1" noChangeAspect="1"/>
          </p:cNvPicPr>
          <p:nvPr>
            <p:ph idx="1"/>
          </p:nvPr>
        </p:nvPicPr>
        <p:blipFill>
          <a:blip r:embed="rId2"/>
          <a:stretch>
            <a:fillRect/>
          </a:stretch>
        </p:blipFill>
        <p:spPr>
          <a:xfrm>
            <a:off x="913795" y="1956552"/>
            <a:ext cx="4699550" cy="4059237"/>
          </a:xfrm>
          <a:prstGeom prst="rect">
            <a:avLst/>
          </a:prstGeom>
        </p:spPr>
      </p:pic>
      <p:sp>
        <p:nvSpPr>
          <p:cNvPr id="5" name="Rectangle 4">
            <a:extLst>
              <a:ext uri="{FF2B5EF4-FFF2-40B4-BE49-F238E27FC236}">
                <a16:creationId xmlns:a16="http://schemas.microsoft.com/office/drawing/2014/main" id="{6E5A5F9B-5768-45BD-8816-429FA425ED69}"/>
              </a:ext>
            </a:extLst>
          </p:cNvPr>
          <p:cNvSpPr/>
          <p:nvPr/>
        </p:nvSpPr>
        <p:spPr>
          <a:xfrm>
            <a:off x="5839326" y="3118694"/>
            <a:ext cx="6096000" cy="923330"/>
          </a:xfrm>
          <a:prstGeom prst="rect">
            <a:avLst/>
          </a:prstGeom>
        </p:spPr>
        <p:txBody>
          <a:bodyPr>
            <a:spAutoFit/>
          </a:bodyPr>
          <a:lstStyle/>
          <a:p>
            <a:r>
              <a:rPr lang="fr-FR" dirty="0">
                <a:latin typeface="LiberationSerif"/>
              </a:rPr>
              <a:t>Carte générale des parties connues du globe, Edme </a:t>
            </a:r>
            <a:r>
              <a:rPr lang="fr-FR" dirty="0" err="1">
                <a:latin typeface="LiberationSerif"/>
              </a:rPr>
              <a:t>Mentelle</a:t>
            </a:r>
            <a:r>
              <a:rPr lang="fr-FR" dirty="0">
                <a:latin typeface="LiberationSerif"/>
              </a:rPr>
              <a:t> (1804), in </a:t>
            </a:r>
            <a:r>
              <a:rPr lang="fr-FR" i="1" dirty="0">
                <a:latin typeface="LiberationSerif-Italic"/>
              </a:rPr>
              <a:t>Cours de géographie et</a:t>
            </a:r>
          </a:p>
          <a:p>
            <a:r>
              <a:rPr lang="fr-FR" i="1" dirty="0">
                <a:latin typeface="LiberationSerif-Italic"/>
              </a:rPr>
              <a:t>d'histoire</a:t>
            </a:r>
            <a:r>
              <a:rPr lang="fr-FR" dirty="0">
                <a:latin typeface="LiberationSerif"/>
              </a:rPr>
              <a:t>, carte gravée par Tardieu</a:t>
            </a:r>
            <a:endParaRPr lang="fr-FR" dirty="0"/>
          </a:p>
        </p:txBody>
      </p:sp>
    </p:spTree>
    <p:extLst>
      <p:ext uri="{BB962C8B-B14F-4D97-AF65-F5344CB8AC3E}">
        <p14:creationId xmlns:p14="http://schemas.microsoft.com/office/powerpoint/2010/main" val="2076360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15C929-F2A7-4501-A317-4CAD2A826136}"/>
              </a:ext>
            </a:extLst>
          </p:cNvPr>
          <p:cNvSpPr>
            <a:spLocks noGrp="1"/>
          </p:cNvSpPr>
          <p:nvPr>
            <p:ph type="title"/>
          </p:nvPr>
        </p:nvSpPr>
        <p:spPr>
          <a:xfrm>
            <a:off x="913795" y="288758"/>
            <a:ext cx="10353762" cy="1291292"/>
          </a:xfrm>
        </p:spPr>
        <p:txBody>
          <a:bodyPr>
            <a:normAutofit fontScale="90000"/>
          </a:bodyPr>
          <a:lstStyle/>
          <a:p>
            <a:r>
              <a:rPr lang="fr-FR" dirty="0"/>
              <a:t>1.1 Des savoirs géographiques inscrits dans une ambition universaliste et encyclopédique</a:t>
            </a:r>
          </a:p>
        </p:txBody>
      </p:sp>
      <p:pic>
        <p:nvPicPr>
          <p:cNvPr id="7" name="Espace réservé du contenu 6">
            <a:extLst>
              <a:ext uri="{FF2B5EF4-FFF2-40B4-BE49-F238E27FC236}">
                <a16:creationId xmlns:a16="http://schemas.microsoft.com/office/drawing/2014/main" id="{E34241D1-3364-40EF-BF69-22F2B78C2408}"/>
              </a:ext>
            </a:extLst>
          </p:cNvPr>
          <p:cNvPicPr>
            <a:picLocks noGrp="1" noChangeAspect="1"/>
          </p:cNvPicPr>
          <p:nvPr>
            <p:ph idx="1"/>
          </p:nvPr>
        </p:nvPicPr>
        <p:blipFill>
          <a:blip r:embed="rId2"/>
          <a:stretch>
            <a:fillRect/>
          </a:stretch>
        </p:blipFill>
        <p:spPr>
          <a:xfrm>
            <a:off x="1352723" y="1817036"/>
            <a:ext cx="5328517" cy="4752206"/>
          </a:xfrm>
          <a:prstGeom prst="rect">
            <a:avLst/>
          </a:prstGeom>
        </p:spPr>
      </p:pic>
      <p:sp>
        <p:nvSpPr>
          <p:cNvPr id="8" name="Rectangle 7">
            <a:extLst>
              <a:ext uri="{FF2B5EF4-FFF2-40B4-BE49-F238E27FC236}">
                <a16:creationId xmlns:a16="http://schemas.microsoft.com/office/drawing/2014/main" id="{3D1F698E-E201-4040-AE01-642E2B5CE097}"/>
              </a:ext>
            </a:extLst>
          </p:cNvPr>
          <p:cNvSpPr/>
          <p:nvPr/>
        </p:nvSpPr>
        <p:spPr>
          <a:xfrm>
            <a:off x="6909292" y="3546808"/>
            <a:ext cx="4358265" cy="646331"/>
          </a:xfrm>
          <a:prstGeom prst="rect">
            <a:avLst/>
          </a:prstGeom>
        </p:spPr>
        <p:txBody>
          <a:bodyPr wrap="square">
            <a:spAutoFit/>
          </a:bodyPr>
          <a:lstStyle/>
          <a:p>
            <a:r>
              <a:rPr lang="fr-FR" dirty="0">
                <a:latin typeface="LiberationSerif"/>
              </a:rPr>
              <a:t>Carte du relief de l'Europe, </a:t>
            </a:r>
            <a:r>
              <a:rPr lang="fr-FR" i="1" dirty="0">
                <a:latin typeface="LiberationSerif-Italic"/>
              </a:rPr>
              <a:t>Atlas de l'Europe</a:t>
            </a:r>
            <a:r>
              <a:rPr lang="fr-FR" dirty="0">
                <a:latin typeface="LiberationSerif"/>
              </a:rPr>
              <a:t>, Carl Ritter (1806)</a:t>
            </a:r>
            <a:endParaRPr lang="fr-FR" dirty="0"/>
          </a:p>
        </p:txBody>
      </p:sp>
    </p:spTree>
    <p:extLst>
      <p:ext uri="{BB962C8B-B14F-4D97-AF65-F5344CB8AC3E}">
        <p14:creationId xmlns:p14="http://schemas.microsoft.com/office/powerpoint/2010/main" val="2397969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1B15F915-72D4-4F84-AAA6-58C22AF3D625}"/>
              </a:ext>
            </a:extLst>
          </p:cNvPr>
          <p:cNvSpPr>
            <a:spLocks noGrp="1"/>
          </p:cNvSpPr>
          <p:nvPr>
            <p:ph type="title"/>
          </p:nvPr>
        </p:nvSpPr>
        <p:spPr/>
        <p:txBody>
          <a:bodyPr/>
          <a:lstStyle/>
          <a:p>
            <a:r>
              <a:rPr lang="fr-FR" dirty="0"/>
              <a:t>1.2 Des géographes en ordre dispersé…</a:t>
            </a:r>
          </a:p>
        </p:txBody>
      </p:sp>
      <p:sp>
        <p:nvSpPr>
          <p:cNvPr id="5" name="Espace réservé du contenu 4">
            <a:extLst>
              <a:ext uri="{FF2B5EF4-FFF2-40B4-BE49-F238E27FC236}">
                <a16:creationId xmlns:a16="http://schemas.microsoft.com/office/drawing/2014/main" id="{BD1B3D56-D009-403C-8483-390DBD96F751}"/>
              </a:ext>
            </a:extLst>
          </p:cNvPr>
          <p:cNvSpPr>
            <a:spLocks noGrp="1"/>
          </p:cNvSpPr>
          <p:nvPr>
            <p:ph idx="1"/>
          </p:nvPr>
        </p:nvSpPr>
        <p:spPr>
          <a:xfrm>
            <a:off x="913795" y="2197768"/>
            <a:ext cx="10353762" cy="3593432"/>
          </a:xfrm>
        </p:spPr>
        <p:txBody>
          <a:bodyPr/>
          <a:lstStyle/>
          <a:p>
            <a:r>
              <a:rPr lang="fr-FR" dirty="0"/>
              <a:t>Géographes professionnels / géographes savants</a:t>
            </a:r>
          </a:p>
          <a:p>
            <a:r>
              <a:rPr lang="fr-FR" dirty="0"/>
              <a:t>Géographes de cabinet / géographes de terrain</a:t>
            </a:r>
          </a:p>
          <a:p>
            <a:r>
              <a:rPr lang="fr-FR" dirty="0"/>
              <a:t>Géographes de cours / géographes indépendants</a:t>
            </a:r>
          </a:p>
          <a:p>
            <a:endParaRPr lang="fr-FR" dirty="0"/>
          </a:p>
          <a:p>
            <a:pPr>
              <a:buFont typeface="Symbol" panose="05050102010706020507" pitchFamily="18" charset="2"/>
              <a:buChar char="Þ"/>
            </a:pPr>
            <a:r>
              <a:rPr lang="fr-FR" dirty="0"/>
              <a:t>Des figures et des pratiques plurielles de la géographie aux 18</a:t>
            </a:r>
            <a:r>
              <a:rPr lang="fr-FR" baseline="30000" dirty="0"/>
              <a:t>ème</a:t>
            </a:r>
            <a:r>
              <a:rPr lang="fr-FR" dirty="0"/>
              <a:t> siècle</a:t>
            </a:r>
          </a:p>
          <a:p>
            <a:pPr>
              <a:buFont typeface="Symbol" panose="05050102010706020507" pitchFamily="18" charset="2"/>
              <a:buChar char="Þ"/>
            </a:pPr>
            <a:r>
              <a:rPr lang="fr-FR" dirty="0"/>
              <a:t>Des catégories mouvantes, perméables et à discuter</a:t>
            </a:r>
          </a:p>
        </p:txBody>
      </p:sp>
    </p:spTree>
    <p:extLst>
      <p:ext uri="{BB962C8B-B14F-4D97-AF65-F5344CB8AC3E}">
        <p14:creationId xmlns:p14="http://schemas.microsoft.com/office/powerpoint/2010/main" val="3245257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BE73EE-D8BE-4503-9ABB-78C773BEC1B9}"/>
              </a:ext>
            </a:extLst>
          </p:cNvPr>
          <p:cNvSpPr>
            <a:spLocks noGrp="1"/>
          </p:cNvSpPr>
          <p:nvPr>
            <p:ph type="title"/>
          </p:nvPr>
        </p:nvSpPr>
        <p:spPr/>
        <p:txBody>
          <a:bodyPr/>
          <a:lstStyle/>
          <a:p>
            <a:r>
              <a:rPr lang="fr-FR" dirty="0"/>
              <a:t>1.3 …mais toujours en lien</a:t>
            </a:r>
          </a:p>
        </p:txBody>
      </p:sp>
      <p:sp>
        <p:nvSpPr>
          <p:cNvPr id="3" name="Espace réservé du contenu 2">
            <a:extLst>
              <a:ext uri="{FF2B5EF4-FFF2-40B4-BE49-F238E27FC236}">
                <a16:creationId xmlns:a16="http://schemas.microsoft.com/office/drawing/2014/main" id="{74E249BB-C2E6-4D78-B972-D4B689FAD316}"/>
              </a:ext>
            </a:extLst>
          </p:cNvPr>
          <p:cNvSpPr>
            <a:spLocks noGrp="1"/>
          </p:cNvSpPr>
          <p:nvPr>
            <p:ph idx="1"/>
          </p:nvPr>
        </p:nvSpPr>
        <p:spPr>
          <a:xfrm>
            <a:off x="913795" y="1973179"/>
            <a:ext cx="10353762" cy="3818021"/>
          </a:xfrm>
        </p:spPr>
        <p:txBody>
          <a:bodyPr>
            <a:normAutofit/>
          </a:bodyPr>
          <a:lstStyle/>
          <a:p>
            <a:r>
              <a:rPr lang="fr-FR" sz="2400" dirty="0"/>
              <a:t>Des figures polarisantes : Humboldt, Banks, Malte-Brun, </a:t>
            </a:r>
            <a:r>
              <a:rPr lang="fr-FR" sz="2400" dirty="0" err="1"/>
              <a:t>Darlymple</a:t>
            </a:r>
            <a:r>
              <a:rPr lang="fr-FR" sz="2400" dirty="0"/>
              <a:t>, Ritter, Forster, etc.</a:t>
            </a:r>
          </a:p>
          <a:p>
            <a:r>
              <a:rPr lang="fr-FR" sz="2400" dirty="0"/>
              <a:t>D’importants réseaux épistolaires et d’interconnaissance, des échanges incessants</a:t>
            </a:r>
          </a:p>
          <a:p>
            <a:r>
              <a:rPr lang="fr-FR" sz="2400" dirty="0"/>
              <a:t>Des figures en mouvement</a:t>
            </a:r>
          </a:p>
          <a:p>
            <a:r>
              <a:rPr lang="fr-FR" sz="2400" dirty="0"/>
              <a:t>Des lieux peu nombreux, éphémères et non centralisateurs</a:t>
            </a:r>
          </a:p>
        </p:txBody>
      </p:sp>
    </p:spTree>
    <p:extLst>
      <p:ext uri="{BB962C8B-B14F-4D97-AF65-F5344CB8AC3E}">
        <p14:creationId xmlns:p14="http://schemas.microsoft.com/office/powerpoint/2010/main" val="325978757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rdoise">
  <a:themeElements>
    <a:clrScheme name="Bleu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Ardoise">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rdois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Ardoise</Template>
  <TotalTime>318</TotalTime>
  <Words>1167</Words>
  <Application>Microsoft Office PowerPoint</Application>
  <PresentationFormat>Grand écran</PresentationFormat>
  <Paragraphs>89</Paragraphs>
  <Slides>19</Slides>
  <Notes>0</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19</vt:i4>
      </vt:variant>
    </vt:vector>
  </HeadingPairs>
  <TitlesOfParts>
    <vt:vector size="31" baseType="lpstr">
      <vt:lpstr>Andale Sans UI</vt:lpstr>
      <vt:lpstr>Calibri</vt:lpstr>
      <vt:lpstr>Calisto MT</vt:lpstr>
      <vt:lpstr>Liberation Serif</vt:lpstr>
      <vt:lpstr>LiberationSerif</vt:lpstr>
      <vt:lpstr>LiberationSerif-Italic</vt:lpstr>
      <vt:lpstr>Symbol</vt:lpstr>
      <vt:lpstr>Tahoma</vt:lpstr>
      <vt:lpstr>Trebuchet MS</vt:lpstr>
      <vt:lpstr>Wingdings</vt:lpstr>
      <vt:lpstr>Wingdings 2</vt:lpstr>
      <vt:lpstr>Ardoise</vt:lpstr>
      <vt:lpstr>« Géographes et savoirs géographiques en Europe entre 1750 et 1850 : régimes de scientificité, production et légitimation scientifique »</vt:lpstr>
      <vt:lpstr>1. Géographie et savoirs géographiques avant et autour de 1800</vt:lpstr>
      <vt:lpstr>1.1 Des savoirs géographiques inscrits dans une ambition universaliste et encyclopédique</vt:lpstr>
      <vt:lpstr>1.1 Des savoirs géographiques inscrits dans une ambition universaliste et encyclopédique</vt:lpstr>
      <vt:lpstr>1.1 Des savoirs géographiques inscrits dans une ambition universaliste et encyclopédique</vt:lpstr>
      <vt:lpstr>1.1 Des savoirs géographiques inscrits dans une ambition universaliste et encyclopédique</vt:lpstr>
      <vt:lpstr>1.1 Des savoirs géographiques inscrits dans une ambition universaliste et encyclopédique</vt:lpstr>
      <vt:lpstr>1.2 Des géographes en ordre dispersé…</vt:lpstr>
      <vt:lpstr>1.3 …mais toujours en lien</vt:lpstr>
      <vt:lpstr>2. Le premier 19ème siècle : vers une géographie robuste et reconnue (1800-1850)</vt:lpstr>
      <vt:lpstr>2.1 Une augmentation de la demande de savoirs géographiques</vt:lpstr>
      <vt:lpstr>2.2 Institutionnalisation de la discipline géographique</vt:lpstr>
      <vt:lpstr>2.2 Institutionnalisation de la discipline géographique</vt:lpstr>
      <vt:lpstr>2.2 Institutionnalisation de la discipline géographique</vt:lpstr>
      <vt:lpstr>2.2 Institutionnalisation de la discipline géographique</vt:lpstr>
      <vt:lpstr>2.3 Fonder l’identité de la géographie</vt:lpstr>
      <vt:lpstr>2.3 Fonder l’identité de la géographie</vt:lpstr>
      <vt:lpstr>2.3 Fonder l’identité de la géographie</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Géographes et savoirs géographiques en Europe entre 1750 et 1850 : régimes de scientificité, production et légitimation scientifique »</dc:title>
  <dc:creator>Anonyme</dc:creator>
  <cp:lastModifiedBy>Anonyme</cp:lastModifiedBy>
  <cp:revision>24</cp:revision>
  <dcterms:created xsi:type="dcterms:W3CDTF">2021-12-14T14:42:29Z</dcterms:created>
  <dcterms:modified xsi:type="dcterms:W3CDTF">2022-01-24T10:25:25Z</dcterms:modified>
</cp:coreProperties>
</file>